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617" r:id="rId1"/>
  </p:sldMasterIdLst>
  <p:notesMasterIdLst>
    <p:notesMasterId r:id="rId37"/>
  </p:notesMasterIdLst>
  <p:sldIdLst>
    <p:sldId id="256" r:id="rId2"/>
    <p:sldId id="257" r:id="rId3"/>
    <p:sldId id="297" r:id="rId4"/>
    <p:sldId id="258" r:id="rId5"/>
    <p:sldId id="295" r:id="rId6"/>
    <p:sldId id="259" r:id="rId7"/>
    <p:sldId id="260" r:id="rId8"/>
    <p:sldId id="261" r:id="rId9"/>
    <p:sldId id="262" r:id="rId10"/>
    <p:sldId id="263" r:id="rId11"/>
    <p:sldId id="264" r:id="rId12"/>
    <p:sldId id="265" r:id="rId13"/>
    <p:sldId id="267" r:id="rId14"/>
    <p:sldId id="268" r:id="rId15"/>
    <p:sldId id="269" r:id="rId16"/>
    <p:sldId id="270" r:id="rId17"/>
    <p:sldId id="288" r:id="rId18"/>
    <p:sldId id="289" r:id="rId19"/>
    <p:sldId id="290" r:id="rId20"/>
    <p:sldId id="274" r:id="rId21"/>
    <p:sldId id="275" r:id="rId22"/>
    <p:sldId id="276" r:id="rId23"/>
    <p:sldId id="291" r:id="rId24"/>
    <p:sldId id="277" r:id="rId25"/>
    <p:sldId id="278" r:id="rId26"/>
    <p:sldId id="279" r:id="rId27"/>
    <p:sldId id="280" r:id="rId28"/>
    <p:sldId id="292" r:id="rId29"/>
    <p:sldId id="298" r:id="rId30"/>
    <p:sldId id="293" r:id="rId31"/>
    <p:sldId id="296" r:id="rId32"/>
    <p:sldId id="281" r:id="rId33"/>
    <p:sldId id="282" r:id="rId34"/>
    <p:sldId id="301" r:id="rId35"/>
    <p:sldId id="283"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F4F48969-5DC3-4D44-9DAD-3E749908A1A4}">
          <p14:sldIdLst>
            <p14:sldId id="256"/>
            <p14:sldId id="257"/>
            <p14:sldId id="297"/>
            <p14:sldId id="258"/>
            <p14:sldId id="295"/>
            <p14:sldId id="259"/>
            <p14:sldId id="260"/>
            <p14:sldId id="261"/>
            <p14:sldId id="262"/>
            <p14:sldId id="263"/>
            <p14:sldId id="264"/>
            <p14:sldId id="265"/>
            <p14:sldId id="267"/>
            <p14:sldId id="268"/>
            <p14:sldId id="269"/>
            <p14:sldId id="270"/>
            <p14:sldId id="288"/>
            <p14:sldId id="289"/>
            <p14:sldId id="290"/>
            <p14:sldId id="274"/>
            <p14:sldId id="275"/>
            <p14:sldId id="276"/>
            <p14:sldId id="291"/>
            <p14:sldId id="277"/>
            <p14:sldId id="278"/>
            <p14:sldId id="279"/>
            <p14:sldId id="280"/>
            <p14:sldId id="292"/>
            <p14:sldId id="298"/>
            <p14:sldId id="293"/>
            <p14:sldId id="296"/>
            <p14:sldId id="281"/>
            <p14:sldId id="282"/>
            <p14:sldId id="301"/>
            <p14:sldId id="28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845" autoAdjust="0"/>
    <p:restoredTop sz="96743" autoAdjust="0"/>
  </p:normalViewPr>
  <p:slideViewPr>
    <p:cSldViewPr snapToGrid="0" snapToObjects="1">
      <p:cViewPr varScale="1">
        <p:scale>
          <a:sx n="69" d="100"/>
          <a:sy n="69" d="100"/>
        </p:scale>
        <p:origin x="322"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13" d="100"/>
          <a:sy n="113" d="100"/>
        </p:scale>
        <p:origin x="2080" y="20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217367-2BFD-6344-8CD7-45E07921BDE9}" type="datetimeFigureOut">
              <a:rPr lang="en-US" smtClean="0"/>
              <a:t>8/28/2018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49FAF7-48B1-3142-B5DC-C70DEED58615}" type="slidenum">
              <a:rPr lang="en-US" smtClean="0"/>
              <a:t>‹#›</a:t>
            </a:fld>
            <a:endParaRPr lang="en-US" dirty="0"/>
          </a:p>
        </p:txBody>
      </p:sp>
    </p:spTree>
    <p:extLst>
      <p:ext uri="{BB962C8B-B14F-4D97-AF65-F5344CB8AC3E}">
        <p14:creationId xmlns:p14="http://schemas.microsoft.com/office/powerpoint/2010/main" val="50183448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aseline="0" dirty="0"/>
          </a:p>
        </p:txBody>
      </p:sp>
      <p:sp>
        <p:nvSpPr>
          <p:cNvPr id="4" name="Slide Number Placeholder 3"/>
          <p:cNvSpPr>
            <a:spLocks noGrp="1"/>
          </p:cNvSpPr>
          <p:nvPr>
            <p:ph type="sldNum" sz="quarter" idx="10"/>
          </p:nvPr>
        </p:nvSpPr>
        <p:spPr/>
        <p:txBody>
          <a:bodyPr/>
          <a:lstStyle/>
          <a:p>
            <a:fld id="{AA49FAF7-48B1-3142-B5DC-C70DEED58615}" type="slidenum">
              <a:rPr lang="en-US" smtClean="0"/>
              <a:t>1</a:t>
            </a:fld>
            <a:endParaRPr lang="en-US" dirty="0"/>
          </a:p>
        </p:txBody>
      </p:sp>
    </p:spTree>
    <p:extLst>
      <p:ext uri="{BB962C8B-B14F-4D97-AF65-F5344CB8AC3E}">
        <p14:creationId xmlns:p14="http://schemas.microsoft.com/office/powerpoint/2010/main" val="6936013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SIMPLIFY,</a:t>
            </a:r>
            <a:r>
              <a:rPr lang="en-US" b="1" baseline="0" dirty="0"/>
              <a:t> FACILITATE AND, MAKE POSSIBLE THE LIVING OF EVERYTHING THAT IS FUNDAMENTALLY CHRISITIAN AND TO BE THE GUARDIANA OF THE PURITY OF THE CURSILLO CHARISM.</a:t>
            </a:r>
            <a:endParaRPr lang="en-US" b="1" dirty="0"/>
          </a:p>
          <a:p>
            <a:endParaRPr lang="en-US" dirty="0"/>
          </a:p>
          <a:p>
            <a:r>
              <a:rPr lang="en-US" b="1" dirty="0"/>
              <a:t>A</a:t>
            </a:r>
            <a:r>
              <a:rPr lang="en-US" b="1" baseline="0" dirty="0"/>
              <a:t> COUPLE OF THINGS TO REMEMBER ABOUT THE SECRETARIAT AND SOL IS THAT</a:t>
            </a:r>
            <a:endParaRPr lang="en-US" b="1" dirty="0"/>
          </a:p>
        </p:txBody>
      </p:sp>
      <p:sp>
        <p:nvSpPr>
          <p:cNvPr id="4" name="Slide Number Placeholder 3"/>
          <p:cNvSpPr>
            <a:spLocks noGrp="1"/>
          </p:cNvSpPr>
          <p:nvPr>
            <p:ph type="sldNum" sz="quarter" idx="10"/>
          </p:nvPr>
        </p:nvSpPr>
        <p:spPr/>
        <p:txBody>
          <a:bodyPr/>
          <a:lstStyle/>
          <a:p>
            <a:fld id="{AA49FAF7-48B1-3142-B5DC-C70DEED58615}" type="slidenum">
              <a:rPr lang="en-US" smtClean="0"/>
              <a:t>10</a:t>
            </a:fld>
            <a:endParaRPr lang="en-US" dirty="0"/>
          </a:p>
        </p:txBody>
      </p:sp>
    </p:spTree>
    <p:extLst>
      <p:ext uri="{BB962C8B-B14F-4D97-AF65-F5344CB8AC3E}">
        <p14:creationId xmlns:p14="http://schemas.microsoft.com/office/powerpoint/2010/main" val="38893400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baseline="0" dirty="0"/>
              <a:t>1,</a:t>
            </a:r>
          </a:p>
          <a:p>
            <a:r>
              <a:rPr lang="en-US" sz="1200" b="1" baseline="0" dirty="0"/>
              <a:t>THEY SHOULD NEVER COME TOGETHER TO DO SOMETHING, </a:t>
            </a:r>
          </a:p>
          <a:p>
            <a:r>
              <a:rPr lang="en-US" sz="1200" b="1" baseline="0" dirty="0"/>
              <a:t>BUT ALWAYS FIRST AND FOREMOST TO BE </a:t>
            </a:r>
            <a:r>
              <a:rPr lang="en-US" sz="1200" b="1" kern="1200" cap="all" baseline="0" dirty="0">
                <a:solidFill>
                  <a:schemeClr val="tx1"/>
                </a:solidFill>
                <a:latin typeface="+mn-lt"/>
                <a:ea typeface="+mn-ea"/>
                <a:cs typeface="+mn-cs"/>
              </a:rPr>
              <a:t>SOMETHING , TOGETHER.</a:t>
            </a:r>
          </a:p>
          <a:p>
            <a:r>
              <a:rPr lang="en-US" sz="1200" b="1" kern="1200" cap="all" baseline="0" dirty="0">
                <a:solidFill>
                  <a:schemeClr val="tx1"/>
                </a:solidFill>
                <a:latin typeface="+mn-lt"/>
                <a:ea typeface="+mn-ea"/>
                <a:cs typeface="+mn-cs"/>
              </a:rPr>
              <a:t>TO BE . . . . .</a:t>
            </a:r>
          </a:p>
          <a:p>
            <a:r>
              <a:rPr lang="en-US" sz="1200" b="1" baseline="0" dirty="0"/>
              <a:t>2,</a:t>
            </a:r>
          </a:p>
          <a:p>
            <a:r>
              <a:rPr lang="en-US" sz="1200" b="1" baseline="0" dirty="0"/>
              <a:t>BECAUSE CHRIST AND HIS GRACE IS WHAT LEADS THE WAY TO THE FATHER</a:t>
            </a:r>
          </a:p>
          <a:p>
            <a:endParaRPr lang="en-US" sz="1200" b="1" baseline="0" dirty="0"/>
          </a:p>
          <a:p>
            <a:r>
              <a:rPr lang="en-US" sz="1200" b="1" baseline="0" dirty="0"/>
              <a:t>B/C FRIENDSHIP IS FOUNDATIONAL IN CURSILLO</a:t>
            </a:r>
          </a:p>
          <a:p>
            <a:endParaRPr lang="en-US" sz="1200" b="1" baseline="0" dirty="0"/>
          </a:p>
          <a:p>
            <a:r>
              <a:rPr lang="en-US" sz="1200" b="1" baseline="0" dirty="0"/>
              <a:t>B/C AS LEADERS WE HAVE DECIDED TO SERVE CHRIST AND HIS CHURCH THROUGH THE GIFT OF CURSILLO</a:t>
            </a:r>
          </a:p>
          <a:p>
            <a:endParaRPr lang="en-US" sz="1200" b="1" baseline="0" dirty="0"/>
          </a:p>
          <a:p>
            <a:r>
              <a:rPr lang="en-US" sz="1200" b="1" baseline="0" dirty="0"/>
              <a:t>B/C TO BE THE TRUE PERSON GOD CREATED BRINGS REAL MEANING TO OUR LIFE</a:t>
            </a:r>
          </a:p>
          <a:p>
            <a:endParaRPr lang="en-US" sz="1200" b="1" baseline="0" dirty="0"/>
          </a:p>
          <a:p>
            <a:r>
              <a:rPr lang="en-US" sz="1200" b="1" baseline="0" dirty="0"/>
              <a:t>B/C IN BAPTISM WE WERE SENT TO COMMUNICATE THE GOOD NEWS OF GOD’S LOVE TO OTHERS.</a:t>
            </a:r>
          </a:p>
          <a:p>
            <a:endParaRPr lang="en-US" sz="1200" b="1"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sz="1200" b="1" kern="1200" cap="all" baseline="0" dirty="0">
                <a:solidFill>
                  <a:schemeClr val="tx1"/>
                </a:solidFill>
                <a:latin typeface="+mn-lt"/>
                <a:ea typeface="+mn-ea"/>
                <a:cs typeface="+mn-cs"/>
              </a:rPr>
              <a:t>Cursillo is not something we do; it is something we live,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kern="1200" cap="all" baseline="0" dirty="0">
                <a:solidFill>
                  <a:schemeClr val="tx1"/>
                </a:solidFill>
                <a:latin typeface="+mn-lt"/>
                <a:ea typeface="+mn-ea"/>
                <a:cs typeface="+mn-cs"/>
              </a:rPr>
              <a:t>because to live Cursillo is to live the Gospel!</a:t>
            </a:r>
          </a:p>
          <a:p>
            <a:endParaRPr lang="en-US" sz="1200" b="1" baseline="0" dirty="0"/>
          </a:p>
        </p:txBody>
      </p:sp>
      <p:sp>
        <p:nvSpPr>
          <p:cNvPr id="4" name="Slide Number Placeholder 3"/>
          <p:cNvSpPr>
            <a:spLocks noGrp="1"/>
          </p:cNvSpPr>
          <p:nvPr>
            <p:ph type="sldNum" sz="quarter" idx="10"/>
          </p:nvPr>
        </p:nvSpPr>
        <p:spPr/>
        <p:txBody>
          <a:bodyPr/>
          <a:lstStyle/>
          <a:p>
            <a:fld id="{AA49FAF7-48B1-3142-B5DC-C70DEED58615}" type="slidenum">
              <a:rPr lang="en-US" smtClean="0"/>
              <a:t>11</a:t>
            </a:fld>
            <a:endParaRPr lang="en-US" dirty="0"/>
          </a:p>
        </p:txBody>
      </p:sp>
    </p:spTree>
    <p:extLst>
      <p:ext uri="{BB962C8B-B14F-4D97-AF65-F5344CB8AC3E}">
        <p14:creationId xmlns:p14="http://schemas.microsoft.com/office/powerpoint/2010/main" val="7787323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1,</a:t>
            </a:r>
          </a:p>
          <a:p>
            <a:r>
              <a:rPr lang="en-US" sz="1200" b="1" dirty="0"/>
              <a:t>A GROUP OF FRIENDS (LEADERS) WHO HAVE DEDICATED THEMSELVES TO DEEPENING</a:t>
            </a:r>
            <a:r>
              <a:rPr lang="en-US" sz="1200" b="1" baseline="0" dirty="0"/>
              <a:t> THEIR UNDERSTANDING OF THE CM AND THEREFORE, STRIVING TO LIVE CURSILLO.</a:t>
            </a:r>
          </a:p>
          <a:p>
            <a:r>
              <a:rPr lang="en-US" sz="1200" b="1" baseline="0" dirty="0"/>
              <a:t>2,</a:t>
            </a:r>
          </a:p>
          <a:p>
            <a:r>
              <a:rPr lang="en-US" sz="1200" b="1" baseline="0" dirty="0"/>
              <a:t>THESE ARE PEOPLE WHO WANT TO GET TO THE BOTTOM OF THE ESSENCE, PURPOSE,  MENTALITY, AND METHOD TO HELP LEAVEN THE CM. </a:t>
            </a:r>
          </a:p>
          <a:p>
            <a:r>
              <a:rPr lang="en-US" sz="1200" b="1" baseline="0" dirty="0"/>
              <a:t>3,</a:t>
            </a:r>
          </a:p>
          <a:p>
            <a:r>
              <a:rPr lang="en-US" sz="1200" b="1" baseline="0" dirty="0"/>
              <a:t>THEY DO NOT TEACH BY PREACHING BUT RATHER BY BEING A LIVING WITNESS TO THE VERY ESSENCE OF THE CHARISM.</a:t>
            </a:r>
          </a:p>
          <a:p>
            <a:r>
              <a:rPr lang="en-US" sz="1200" b="1" baseline="0" dirty="0"/>
              <a:t>4,</a:t>
            </a:r>
          </a:p>
          <a:p>
            <a:r>
              <a:rPr lang="en-US" sz="1200" b="1" baseline="0" dirty="0"/>
              <a:t>5,</a:t>
            </a:r>
            <a:endParaRPr lang="en-US" sz="2000" b="1" baseline="0" dirty="0"/>
          </a:p>
          <a:p>
            <a:r>
              <a:rPr lang="en-US" sz="1200" b="1" baseline="0" dirty="0"/>
              <a:t>WHERE PEOPLE COME TOGETHER TO SHARE IDEAS AND PHILOSOPHIES.  </a:t>
            </a:r>
          </a:p>
          <a:p>
            <a:r>
              <a:rPr lang="en-US" sz="1200" b="1" baseline="0" dirty="0"/>
              <a:t>WEHRE THEY EXPLORE AND DEEPEN THEIR UNDERSTANDING OF THE CM </a:t>
            </a:r>
          </a:p>
          <a:p>
            <a:r>
              <a:rPr lang="en-US" sz="1200" b="1" baseline="0" dirty="0"/>
              <a:t>WHERE THEY GAIN WISDOM AND INSIGHT FROM ONE ANOTHER.  </a:t>
            </a:r>
          </a:p>
          <a:p>
            <a:r>
              <a:rPr lang="en-US" sz="1200" b="1" baseline="0" dirty="0"/>
              <a:t>AND GET INFUSED WITH THE VISION OF THE FOUNDER AND THE WHY OF THINGS.</a:t>
            </a:r>
          </a:p>
          <a:p>
            <a:r>
              <a:rPr lang="en-US" sz="1200" b="1" baseline="0" dirty="0"/>
              <a:t>6,</a:t>
            </a:r>
          </a:p>
          <a:p>
            <a:r>
              <a:rPr lang="en-US" sz="1200" b="1" baseline="0" dirty="0"/>
              <a:t>UNFORTUNATELY THE  TERM SCHOOL OF LEADERS CAN BE CONFUSING </a:t>
            </a:r>
          </a:p>
          <a:p>
            <a:r>
              <a:rPr lang="en-US" sz="1200" b="1" baseline="0" dirty="0"/>
              <a:t>ITS NOT THE TRADITIONAL UNDERSTANDING OF SCHOOL  ( TEACHER AND STUDENT RELATIONSHIP) AND </a:t>
            </a:r>
          </a:p>
          <a:p>
            <a:r>
              <a:rPr lang="en-US" sz="1200" b="1" baseline="0" dirty="0"/>
              <a:t>IT DOESN’T MAKE YOU A LEADER, WE ALREADY ARE  LEADERS , AND AS WELL </a:t>
            </a:r>
          </a:p>
          <a:p>
            <a:r>
              <a:rPr lang="en-US" sz="1200" b="1" baseline="0" dirty="0"/>
              <a:t>IF YOU DON’T ATTEND A SOL, THAT DOESN’T MEAN YOUR NOT A LEADER.</a:t>
            </a:r>
          </a:p>
          <a:p>
            <a:r>
              <a:rPr lang="en-US" sz="1200" b="1" baseline="0" dirty="0"/>
              <a:t>NO ONE SHOULD BE PRESSURED INTO ATTENDING A SOL.</a:t>
            </a:r>
          </a:p>
          <a:p>
            <a:r>
              <a:rPr lang="en-US" sz="1200" b="1" baseline="0" dirty="0"/>
              <a:t>7,</a:t>
            </a:r>
          </a:p>
          <a:p>
            <a:r>
              <a:rPr lang="en-US" sz="1200" b="1" baseline="0" dirty="0"/>
              <a:t>MANY CURSSILLISTA’S ARE VERY DYNAMIC LEADERS AND DO WELL IN THEIR OWN ENVIRONMENTS WITHOUT ATTENDING THE SOL.  </a:t>
            </a:r>
          </a:p>
          <a:p>
            <a:endParaRPr lang="en-US" b="1" baseline="0" dirty="0"/>
          </a:p>
          <a:p>
            <a:endParaRPr lang="en-US" b="1" baseline="0" dirty="0"/>
          </a:p>
        </p:txBody>
      </p:sp>
      <p:sp>
        <p:nvSpPr>
          <p:cNvPr id="4" name="Slide Number Placeholder 3"/>
          <p:cNvSpPr>
            <a:spLocks noGrp="1"/>
          </p:cNvSpPr>
          <p:nvPr>
            <p:ph type="sldNum" sz="quarter" idx="10"/>
          </p:nvPr>
        </p:nvSpPr>
        <p:spPr/>
        <p:txBody>
          <a:bodyPr/>
          <a:lstStyle/>
          <a:p>
            <a:fld id="{AA49FAF7-48B1-3142-B5DC-C70DEED58615}" type="slidenum">
              <a:rPr lang="en-US" smtClean="0"/>
              <a:t>12</a:t>
            </a:fld>
            <a:endParaRPr lang="en-US" dirty="0"/>
          </a:p>
        </p:txBody>
      </p:sp>
    </p:spTree>
    <p:extLst>
      <p:ext uri="{BB962C8B-B14F-4D97-AF65-F5344CB8AC3E}">
        <p14:creationId xmlns:p14="http://schemas.microsoft.com/office/powerpoint/2010/main" val="35085315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baseline="0" dirty="0"/>
              <a:t>OK WERE GOING TO SWITCH BACK AND DISCUSS ALITTLE BIT MORE ABOUT THE FOUNDATIONAL CHARISM.</a:t>
            </a:r>
          </a:p>
          <a:p>
            <a:r>
              <a:rPr lang="en-US" sz="1200" b="1" baseline="0" dirty="0"/>
              <a:t>1, </a:t>
            </a:r>
          </a:p>
          <a:p>
            <a:r>
              <a:rPr lang="en-US" sz="1200" b="1" baseline="0" dirty="0"/>
              <a:t>WE KNOW NOW, AT LEAST I HOPE YOU DO THAT THE FOUDATIONAL CHARISM IS EXTREMELY ESSENTIAL FOR THE SECRETATRIAT AND SOL TO KNOW.</a:t>
            </a:r>
          </a:p>
          <a:p>
            <a:r>
              <a:rPr lang="en-US" sz="1200" b="1" baseline="0" dirty="0"/>
              <a:t>WE HAVE A CHARISMATIC DIMENSION TO OUR MOVEMENT </a:t>
            </a:r>
          </a:p>
          <a:p>
            <a:r>
              <a:rPr lang="en-US" sz="1200" b="1" baseline="0" dirty="0"/>
              <a:t>2, </a:t>
            </a:r>
          </a:p>
          <a:p>
            <a:r>
              <a:rPr lang="en-US" sz="1200" b="1" baseline="0" dirty="0"/>
              <a:t>REMEMBER IT</a:t>
            </a:r>
            <a:r>
              <a:rPr lang="fr-FR" sz="1200" b="1" baseline="0" dirty="0"/>
              <a:t>’</a:t>
            </a:r>
            <a:r>
              <a:rPr lang="en-US" sz="1200" b="1" baseline="0" dirty="0"/>
              <a:t>S A </a:t>
            </a:r>
          </a:p>
          <a:p>
            <a:r>
              <a:rPr lang="en-US" sz="1200" b="1" baseline="0" dirty="0"/>
              <a:t>SPECIAL GIFT OF THE HOLY SPIRIT</a:t>
            </a:r>
          </a:p>
          <a:p>
            <a:r>
              <a:rPr lang="en-US" sz="1200" b="1" baseline="0" dirty="0"/>
              <a:t>INSPIRED BY THE HOLY SPIRIT</a:t>
            </a:r>
          </a:p>
          <a:p>
            <a:r>
              <a:rPr lang="en-US" sz="1200" b="1" baseline="0" dirty="0"/>
              <a:t>AND SO WE NEED TO LIVE INSPIRED BY THE HOLY SPIRIT.</a:t>
            </a:r>
          </a:p>
          <a:p>
            <a:endParaRPr lang="en-US" sz="1200" b="1" baseline="0" dirty="0"/>
          </a:p>
          <a:p>
            <a:endParaRPr lang="en-US" sz="1200" b="1" baseline="0" dirty="0"/>
          </a:p>
        </p:txBody>
      </p:sp>
      <p:sp>
        <p:nvSpPr>
          <p:cNvPr id="4" name="Slide Number Placeholder 3"/>
          <p:cNvSpPr>
            <a:spLocks noGrp="1"/>
          </p:cNvSpPr>
          <p:nvPr>
            <p:ph type="sldNum" sz="quarter" idx="10"/>
          </p:nvPr>
        </p:nvSpPr>
        <p:spPr/>
        <p:txBody>
          <a:bodyPr/>
          <a:lstStyle/>
          <a:p>
            <a:fld id="{AA49FAF7-48B1-3142-B5DC-C70DEED58615}" type="slidenum">
              <a:rPr lang="en-US" smtClean="0"/>
              <a:t>13</a:t>
            </a:fld>
            <a:endParaRPr lang="en-US" dirty="0"/>
          </a:p>
        </p:txBody>
      </p:sp>
    </p:spTree>
    <p:extLst>
      <p:ext uri="{BB962C8B-B14F-4D97-AF65-F5344CB8AC3E}">
        <p14:creationId xmlns:p14="http://schemas.microsoft.com/office/powerpoint/2010/main" val="31254204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baseline="0" dirty="0"/>
              <a:t>. . . </a:t>
            </a:r>
            <a:endParaRPr lang="en-US" sz="1200" b="1" dirty="0"/>
          </a:p>
          <a:p>
            <a:r>
              <a:rPr lang="en-US" sz="1200" b="1" baseline="0" dirty="0"/>
              <a:t>AND SO WE SHOULD ASK OURSELVES THESE QUESTIONS,</a:t>
            </a:r>
          </a:p>
          <a:p>
            <a:endParaRPr lang="en-US" sz="1200" b="1" baseline="0" dirty="0"/>
          </a:p>
          <a:p>
            <a:endParaRPr lang="en-US" sz="1200" b="1" baseline="0" dirty="0"/>
          </a:p>
          <a:p>
            <a:endParaRPr lang="en-US" sz="1200" b="1" baseline="0" dirty="0"/>
          </a:p>
          <a:p>
            <a:endParaRPr lang="en-US" sz="1050" b="1" baseline="0" dirty="0"/>
          </a:p>
          <a:p>
            <a:endParaRPr lang="en-US" sz="1050" b="1" dirty="0"/>
          </a:p>
        </p:txBody>
      </p:sp>
      <p:sp>
        <p:nvSpPr>
          <p:cNvPr id="4" name="Slide Number Placeholder 3"/>
          <p:cNvSpPr>
            <a:spLocks noGrp="1"/>
          </p:cNvSpPr>
          <p:nvPr>
            <p:ph type="sldNum" sz="quarter" idx="10"/>
          </p:nvPr>
        </p:nvSpPr>
        <p:spPr/>
        <p:txBody>
          <a:bodyPr/>
          <a:lstStyle/>
          <a:p>
            <a:fld id="{AA49FAF7-48B1-3142-B5DC-C70DEED58615}" type="slidenum">
              <a:rPr lang="en-US" smtClean="0"/>
              <a:t>14</a:t>
            </a:fld>
            <a:endParaRPr lang="en-US" dirty="0"/>
          </a:p>
        </p:txBody>
      </p:sp>
    </p:spTree>
    <p:extLst>
      <p:ext uri="{BB962C8B-B14F-4D97-AF65-F5344CB8AC3E}">
        <p14:creationId xmlns:p14="http://schemas.microsoft.com/office/powerpoint/2010/main" val="37635840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1,</a:t>
            </a:r>
          </a:p>
          <a:p>
            <a:r>
              <a:rPr lang="en-US" sz="1200" b="1" dirty="0"/>
              <a:t>THE</a:t>
            </a:r>
            <a:r>
              <a:rPr lang="en-US" sz="1200" b="1" baseline="0" dirty="0"/>
              <a:t> FOUNDATIONAL</a:t>
            </a:r>
            <a:r>
              <a:rPr lang="en-US" sz="1200" b="1" dirty="0"/>
              <a:t> CHARISM IS LIKE A SEED, THAT GERMINATES EVERYTHING ESSENTIAL TO OUR MOVEMENT.</a:t>
            </a:r>
            <a:endParaRPr lang="en-US" sz="2400" b="1" dirty="0"/>
          </a:p>
          <a:p>
            <a:r>
              <a:rPr lang="en-US" sz="1200" b="1" dirty="0"/>
              <a:t>THE </a:t>
            </a:r>
            <a:r>
              <a:rPr lang="en-US" sz="1200" b="1" u="sng" dirty="0"/>
              <a:t>ESSENCE</a:t>
            </a:r>
            <a:r>
              <a:rPr lang="en-US" sz="1200" b="1" dirty="0"/>
              <a:t> OF CURSILLO IS: JESUS CHRIST, THE PERSON AND THE METHOD OF FRIENDSHIP.</a:t>
            </a:r>
            <a:endParaRPr lang="en-US" sz="2400" b="1" dirty="0"/>
          </a:p>
          <a:p>
            <a:r>
              <a:rPr lang="en-US" sz="1200" b="1" dirty="0"/>
              <a:t>THE </a:t>
            </a:r>
            <a:r>
              <a:rPr lang="en-US" sz="1200" b="1" u="sng" dirty="0"/>
              <a:t>PURPOSE</a:t>
            </a:r>
            <a:r>
              <a:rPr lang="en-US" sz="1200" b="1" dirty="0"/>
              <a:t> OF CURSILLO IS TO COMMUNICATED GOD’S LOVE TO THE PERSON AND TO FACILITATE THE LIVING OF WHAT IS FUNDAMENTAL TO BEING CHRISTIAN BY MEANS OF 3 ENCOUNTERS: WITH SELF, WITH CHRIST, AND WITH OTHERS.</a:t>
            </a:r>
            <a:endParaRPr lang="en-US" sz="2400" b="1" dirty="0"/>
          </a:p>
          <a:p>
            <a:r>
              <a:rPr lang="en-US" sz="1200" b="1" dirty="0"/>
              <a:t>THE </a:t>
            </a:r>
            <a:r>
              <a:rPr lang="en-US" sz="1200" b="1" u="sng" dirty="0"/>
              <a:t>MENTALITY</a:t>
            </a:r>
            <a:r>
              <a:rPr lang="en-US" sz="1200" b="1" dirty="0"/>
              <a:t> ANSWERS ”WHY” WE DO WHAT WE DO IN CURSILLO. THE BEST NEWS OF THE BEST REALITY IS THAT GOD IN CHRIST LOVES US, COMMUNICATED BY THE BEST MEANS WHICH IS FRIENDSHIP AND DIRECTED TO THE PERSON.</a:t>
            </a:r>
          </a:p>
          <a:p>
            <a:r>
              <a:rPr lang="en-US" sz="1200" b="1" dirty="0"/>
              <a:t>GODS WILL AND MAN’S NEED ITS</a:t>
            </a:r>
            <a:endParaRPr lang="en-US" sz="2400" b="1" dirty="0"/>
          </a:p>
          <a:p>
            <a:r>
              <a:rPr lang="en-US" sz="1200" b="1" dirty="0"/>
              <a:t>THE</a:t>
            </a:r>
            <a:r>
              <a:rPr lang="en-US" sz="2400" b="1" dirty="0"/>
              <a:t> </a:t>
            </a:r>
            <a:r>
              <a:rPr lang="en-US" sz="1200" b="1" u="sng" dirty="0"/>
              <a:t>METHOD</a:t>
            </a:r>
            <a:r>
              <a:rPr lang="en-US" sz="2400" b="1" dirty="0"/>
              <a:t> </a:t>
            </a:r>
            <a:r>
              <a:rPr lang="en-US" sz="1200" b="1" kern="1200" cap="all" baseline="0" dirty="0">
                <a:solidFill>
                  <a:schemeClr val="tx1"/>
                </a:solidFill>
                <a:effectLst/>
                <a:latin typeface="+mn-lt"/>
                <a:ea typeface="+mn-ea"/>
                <a:cs typeface="+mn-cs"/>
              </a:rPr>
              <a:t>of Cursillo, the path Cursillo follows to arrive at ITS PURPOSE, is friendship between people. It consists in making friends and making our friends, friends of Christ.</a:t>
            </a:r>
            <a:r>
              <a:rPr lang="en-US" sz="2400" b="1" cap="all" baseline="0" dirty="0">
                <a:effectLst/>
              </a:rPr>
              <a:t> </a:t>
            </a:r>
          </a:p>
          <a:p>
            <a:endParaRPr lang="en-US" sz="2400" b="1" cap="all" baseline="0" dirty="0">
              <a:effectLst/>
            </a:endParaRPr>
          </a:p>
          <a:p>
            <a:r>
              <a:rPr lang="en-US" sz="1200" b="1" cap="all" baseline="0" dirty="0">
                <a:effectLst/>
              </a:rPr>
              <a:t>AND WE GET THE CHARISM CRITERION FROM THESE ESSENTIAL ELEMENTS.</a:t>
            </a:r>
          </a:p>
          <a:p>
            <a:endParaRPr lang="en-US" sz="1200" b="1" cap="all" baseline="0" dirty="0">
              <a:effectLst/>
            </a:endParaRPr>
          </a:p>
          <a:p>
            <a:r>
              <a:rPr lang="en-US" sz="1200" b="1" cap="all" baseline="0" dirty="0">
                <a:effectLst/>
              </a:rPr>
              <a:t>SO LETS DISCUSS SOME OF THE CRITERION WE KNOW DEFINE OUR CHARISM. </a:t>
            </a:r>
            <a:endParaRPr lang="en-US" sz="2400" b="1" cap="all" baseline="0" dirty="0">
              <a:effectLst/>
            </a:endParaRPr>
          </a:p>
          <a:p>
            <a:endParaRPr lang="en-US" sz="2400" b="1" cap="all" baseline="0" dirty="0"/>
          </a:p>
          <a:p>
            <a:endParaRPr lang="en-US" sz="2400" b="1" dirty="0"/>
          </a:p>
        </p:txBody>
      </p:sp>
      <p:sp>
        <p:nvSpPr>
          <p:cNvPr id="4" name="Slide Number Placeholder 3"/>
          <p:cNvSpPr>
            <a:spLocks noGrp="1"/>
          </p:cNvSpPr>
          <p:nvPr>
            <p:ph type="sldNum" sz="quarter" idx="10"/>
          </p:nvPr>
        </p:nvSpPr>
        <p:spPr/>
        <p:txBody>
          <a:bodyPr/>
          <a:lstStyle/>
          <a:p>
            <a:fld id="{AA49FAF7-48B1-3142-B5DC-C70DEED58615}" type="slidenum">
              <a:rPr lang="en-US" smtClean="0"/>
              <a:t>15</a:t>
            </a:fld>
            <a:endParaRPr lang="en-US" dirty="0"/>
          </a:p>
        </p:txBody>
      </p:sp>
    </p:spTree>
    <p:extLst>
      <p:ext uri="{BB962C8B-B14F-4D97-AF65-F5344CB8AC3E}">
        <p14:creationId xmlns:p14="http://schemas.microsoft.com/office/powerpoint/2010/main" val="19941371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baseline="0" dirty="0"/>
              <a:t>THE FIRST OF OUR CRITERIA IS TO KNOW THAT WE HAVE ONE FOUNDER.</a:t>
            </a:r>
          </a:p>
          <a:p>
            <a:endParaRPr lang="en-US" sz="1200" b="1" baseline="0" dirty="0"/>
          </a:p>
          <a:p>
            <a:r>
              <a:rPr lang="en-US" sz="1200" b="1" baseline="0" dirty="0"/>
              <a:t>THIS WAS CONFIRMED BY BISHOP CORDES, PRESIDENT OF THE PONTIFICAL COUNCIL OF THE LAITY IN THE DOCUMENT “SIGNS OF HOPE” WHERE HE PERSONALLY INTERVIEWED EB AND VERIFIED HE WAS THE FOUNDER OF THE CM</a:t>
            </a:r>
          </a:p>
          <a:p>
            <a:endParaRPr lang="en-US" sz="1200" b="1" baseline="0" dirty="0"/>
          </a:p>
          <a:p>
            <a:r>
              <a:rPr lang="en-US" sz="1200" b="1" baseline="0" dirty="0"/>
              <a:t>THIS WAS VERIFIED BY TWO POPES SAINT JPII AND POPE BENEDICT.</a:t>
            </a:r>
          </a:p>
          <a:p>
            <a:endParaRPr lang="en-US" sz="2400" b="1" baseline="0" dirty="0"/>
          </a:p>
          <a:p>
            <a:r>
              <a:rPr lang="en-US" sz="1200" b="1" i="0" kern="1200" cap="all" dirty="0">
                <a:solidFill>
                  <a:schemeClr val="tx1"/>
                </a:solidFill>
                <a:effectLst/>
                <a:latin typeface="+mn-lt"/>
                <a:ea typeface="+mn-ea"/>
                <a:cs typeface="+mn-cs"/>
              </a:rPr>
              <a:t>The Charism was given to a specific person at a specific point and time. It is a gift through the Founder to the world. Therefore, let us recognize the one Founder, EDUARDO </a:t>
            </a:r>
            <a:r>
              <a:rPr lang="en-US" sz="1200" b="1" cap="all" baseline="0" dirty="0"/>
              <a:t>Bonnín</a:t>
            </a:r>
            <a:r>
              <a:rPr lang="en-US" sz="1200" b="1" i="0" kern="1200" cap="all" dirty="0">
                <a:solidFill>
                  <a:schemeClr val="tx1"/>
                </a:solidFill>
                <a:effectLst/>
                <a:latin typeface="+mn-lt"/>
                <a:ea typeface="+mn-ea"/>
                <a:cs typeface="+mn-cs"/>
              </a:rPr>
              <a:t> let us treasure the Charism and let us read the signs of the times in light of the Charism. (FR. DAVID SMITH, THE FOUNDATIONAL CHARISM)</a:t>
            </a:r>
          </a:p>
          <a:p>
            <a:endParaRPr lang="en-US" sz="1200" b="1" i="0" kern="1200" cap="all" dirty="0">
              <a:solidFill>
                <a:schemeClr val="tx1"/>
              </a:solidFill>
              <a:effectLst/>
              <a:latin typeface="+mn-lt"/>
              <a:ea typeface="+mn-ea"/>
              <a:cs typeface="+mn-cs"/>
            </a:endParaRPr>
          </a:p>
          <a:p>
            <a:r>
              <a:rPr lang="en-US" sz="1200" b="1" i="0" kern="1200" cap="all" dirty="0">
                <a:solidFill>
                  <a:schemeClr val="tx1"/>
                </a:solidFill>
                <a:effectLst/>
                <a:latin typeface="+mn-lt"/>
                <a:ea typeface="+mn-ea"/>
                <a:cs typeface="+mn-cs"/>
              </a:rPr>
              <a:t>1,2</a:t>
            </a:r>
          </a:p>
          <a:p>
            <a:r>
              <a:rPr lang="en-US" sz="1200" b="1" i="0" kern="1200" cap="all" dirty="0">
                <a:solidFill>
                  <a:schemeClr val="tx1"/>
                </a:solidFill>
                <a:effectLst/>
                <a:latin typeface="+mn-lt"/>
                <a:ea typeface="+mn-ea"/>
                <a:cs typeface="+mn-cs"/>
              </a:rPr>
              <a:t>IN 1947, BISHOP Juan Hervás immediately SAW</a:t>
            </a:r>
            <a:r>
              <a:rPr lang="en-US" sz="1200" b="1" i="0" kern="1200" cap="all" baseline="0" dirty="0">
                <a:solidFill>
                  <a:schemeClr val="tx1"/>
                </a:solidFill>
                <a:effectLst/>
                <a:latin typeface="+mn-lt"/>
                <a:ea typeface="+mn-ea"/>
                <a:cs typeface="+mn-cs"/>
              </a:rPr>
              <a:t> THE FRUITS OF THE CURSILLO AND BLESSED IT WITH BOTH HANDS. </a:t>
            </a:r>
          </a:p>
          <a:p>
            <a:r>
              <a:rPr lang="en-US" sz="1200" b="1" i="0" kern="1200" cap="all" baseline="0" dirty="0">
                <a:solidFill>
                  <a:schemeClr val="tx1"/>
                </a:solidFill>
                <a:effectLst/>
                <a:latin typeface="+mn-lt"/>
                <a:ea typeface="+mn-ea"/>
                <a:cs typeface="+mn-cs"/>
              </a:rPr>
              <a:t>HE PRODUCED A LEADERS MANUAL AND A PASTORAL LETTER GIVING VALIDITY AND PROTECTION OF THE MOVEMENT.</a:t>
            </a:r>
          </a:p>
          <a:p>
            <a:endParaRPr lang="en-US" sz="1200" b="1" i="0" kern="1200" cap="all" baseline="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i="0" kern="1200" cap="all" baseline="0" dirty="0">
                <a:solidFill>
                  <a:schemeClr val="tx1"/>
                </a:solidFill>
                <a:effectLst/>
                <a:latin typeface="+mn-lt"/>
                <a:ea typeface="+mn-ea"/>
                <a:cs typeface="+mn-cs"/>
              </a:rPr>
              <a:t>FR. SEBASTIAN GAYA AUTHORED THE PILGRIM’S GUIDE AND THE APOSTOLIC HOUR. </a:t>
            </a:r>
            <a:r>
              <a:rPr lang="en-US" sz="1200" b="1" i="0" kern="1200" cap="all" dirty="0">
                <a:solidFill>
                  <a:schemeClr val="tx1"/>
                </a:solidFill>
                <a:effectLst/>
                <a:latin typeface="+mn-lt"/>
                <a:ea typeface="+mn-ea"/>
                <a:cs typeface="+mn-cs"/>
              </a:rPr>
              <a:t>(</a:t>
            </a:r>
            <a:r>
              <a:rPr lang="en-US" sz="1200" b="1" cap="all" baseline="0" dirty="0"/>
              <a:t>Eduardo Bonnín Aguiló, 100 Years Biography &amp; Mentality)</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i="0" kern="1200" cap="all" baseline="0" dirty="0">
                <a:solidFill>
                  <a:schemeClr val="tx1"/>
                </a:solidFill>
                <a:effectLst/>
                <a:latin typeface="+mn-lt"/>
                <a:ea typeface="+mn-ea"/>
                <a:cs typeface="+mn-cs"/>
              </a:rPr>
              <a:t>AND THERE IS MORE, WHICH YOU WILL READ ABOUT </a:t>
            </a:r>
            <a:endParaRPr lang="en-US" sz="1200" b="1" i="0" kern="1200" cap="all" dirty="0">
              <a:solidFill>
                <a:schemeClr val="tx1"/>
              </a:solidFill>
              <a:effectLst/>
              <a:latin typeface="+mn-lt"/>
              <a:ea typeface="+mn-ea"/>
              <a:cs typeface="+mn-cs"/>
            </a:endParaRPr>
          </a:p>
          <a:p>
            <a:r>
              <a:rPr lang="en-US" sz="1200" b="1" baseline="0" dirty="0"/>
              <a:t>3,</a:t>
            </a:r>
          </a:p>
          <a:p>
            <a:r>
              <a:rPr lang="en-US" sz="1200" b="1" baseline="0" dirty="0"/>
              <a:t>ST JP II REITERATED THE IMPORTANCE OF THE FOUNDER WHEN HE ADDRESSED THE SUBJECT OF THE CHURCH MOVEMENTS IN GENERAL.  </a:t>
            </a:r>
          </a:p>
        </p:txBody>
      </p:sp>
      <p:sp>
        <p:nvSpPr>
          <p:cNvPr id="4" name="Slide Number Placeholder 3"/>
          <p:cNvSpPr>
            <a:spLocks noGrp="1"/>
          </p:cNvSpPr>
          <p:nvPr>
            <p:ph type="sldNum" sz="quarter" idx="10"/>
          </p:nvPr>
        </p:nvSpPr>
        <p:spPr/>
        <p:txBody>
          <a:bodyPr/>
          <a:lstStyle/>
          <a:p>
            <a:fld id="{AA49FAF7-48B1-3142-B5DC-C70DEED58615}" type="slidenum">
              <a:rPr lang="en-US" smtClean="0"/>
              <a:t>16</a:t>
            </a:fld>
            <a:endParaRPr lang="en-US" dirty="0"/>
          </a:p>
        </p:txBody>
      </p:sp>
    </p:spTree>
    <p:extLst>
      <p:ext uri="{BB962C8B-B14F-4D97-AF65-F5344CB8AC3E}">
        <p14:creationId xmlns:p14="http://schemas.microsoft.com/office/powerpoint/2010/main" val="32033301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#2,  WE REFER TO THE CM AS AN ECCLESIAL MOVEMENT OF LAY INTIATIVE.</a:t>
            </a:r>
          </a:p>
          <a:p>
            <a:r>
              <a:rPr lang="en-US" b="1" baseline="0" dirty="0"/>
              <a:t>IN SHORT, WE ARE A LAY MOVEMENT.</a:t>
            </a:r>
          </a:p>
          <a:p>
            <a:r>
              <a:rPr lang="en-US" b="1" baseline="0" dirty="0"/>
              <a:t>1, </a:t>
            </a:r>
          </a:p>
          <a:p>
            <a:r>
              <a:rPr lang="en-US" b="1" baseline="0" dirty="0"/>
              <a:t>CLERGY CONTRIBUTE IN THEIR PRIMARY ROLE</a:t>
            </a:r>
          </a:p>
          <a:p>
            <a:r>
              <a:rPr lang="en-US" b="1" baseline="0" dirty="0"/>
              <a:t>2, </a:t>
            </a:r>
          </a:p>
          <a:p>
            <a:r>
              <a:rPr lang="en-US" b="1" baseline="0" dirty="0"/>
              <a:t>THERE IS A CLOSE UNION BETWEEN LAITY AND CLERGY</a:t>
            </a:r>
          </a:p>
          <a:p>
            <a:r>
              <a:rPr lang="en-US" b="1" baseline="0" dirty="0"/>
              <a:t>3, </a:t>
            </a:r>
          </a:p>
          <a:p>
            <a:r>
              <a:rPr lang="en-US" b="1" baseline="0" dirty="0"/>
              <a:t>VATICAN II WAS INSTRUMENTAL IN AWAKENING THE LAY FAITHFUL.</a:t>
            </a:r>
          </a:p>
          <a:p>
            <a:r>
              <a:rPr lang="en-US" b="1" baseline="0" dirty="0"/>
              <a:t>SO THAT SPREADING THE GOOD NEWS OF THE GOSPEL IS NOT ONLY A  ROLE OF THE HIERACHY ITS FOR EVERYONE.    </a:t>
            </a:r>
          </a:p>
          <a:p>
            <a:r>
              <a:rPr lang="en-US" b="1" baseline="0" dirty="0"/>
              <a:t>4, </a:t>
            </a:r>
          </a:p>
          <a:p>
            <a:r>
              <a:rPr lang="en-US" b="1" baseline="0" dirty="0"/>
              <a:t>CARDINAL RYLKO STANISLAW, PRESIDENT OF THE PONTIFICAL COUNCIL FOR THE LAITY.</a:t>
            </a:r>
          </a:p>
          <a:p>
            <a:r>
              <a:rPr lang="en-US" b="1" baseline="0" dirty="0"/>
              <a:t>5,</a:t>
            </a:r>
          </a:p>
          <a:p>
            <a:r>
              <a:rPr lang="en-US" b="1" baseline="0" dirty="0"/>
              <a:t>THE CM . . . . . </a:t>
            </a:r>
          </a:p>
          <a:p>
            <a:endParaRPr lang="en-US" b="1" baseline="0" dirty="0"/>
          </a:p>
          <a:p>
            <a:endParaRPr lang="en-US" b="1" baseline="0" dirty="0"/>
          </a:p>
        </p:txBody>
      </p:sp>
      <p:sp>
        <p:nvSpPr>
          <p:cNvPr id="4" name="Slide Number Placeholder 3"/>
          <p:cNvSpPr>
            <a:spLocks noGrp="1"/>
          </p:cNvSpPr>
          <p:nvPr>
            <p:ph type="sldNum" sz="quarter" idx="10"/>
          </p:nvPr>
        </p:nvSpPr>
        <p:spPr/>
        <p:txBody>
          <a:bodyPr/>
          <a:lstStyle/>
          <a:p>
            <a:fld id="{AA49FAF7-48B1-3142-B5DC-C70DEED58615}" type="slidenum">
              <a:rPr lang="en-US" smtClean="0"/>
              <a:t>17</a:t>
            </a:fld>
            <a:endParaRPr lang="en-US" dirty="0"/>
          </a:p>
        </p:txBody>
      </p:sp>
    </p:spTree>
    <p:extLst>
      <p:ext uri="{BB962C8B-B14F-4D97-AF65-F5344CB8AC3E}">
        <p14:creationId xmlns:p14="http://schemas.microsoft.com/office/powerpoint/2010/main" val="2913707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1" dirty="0"/>
              <a:t>#3, IS THE ESSENCE</a:t>
            </a:r>
            <a:r>
              <a:rPr lang="en-US" sz="1200" b="1" baseline="0" dirty="0"/>
              <a:t> AND DIVINE PURPOSE OF OUR FOUDATIONAL CHARISM.</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baseline="0" dirty="0"/>
              <a:t>WHAT IS OUR ESSENCE AND WHAT  IS OUR PURPOSE.</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baseline="0" dirty="0"/>
              <a:t>WELL THIS IS IMPORTANT FOR THE SECRETARIAT AND SCHOOL TO KNOW AND UNDERSTAND.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baseline="0" dirty="0"/>
              <a:t>1,2,3</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baseline="0" dirty="0"/>
              <a:t>JESUS CHRIST,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baseline="0" dirty="0"/>
              <a:t>THE PERSON, AND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baseline="0" dirty="0"/>
              <a:t>THE METHOD OF FRIENDSHIP.</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baseline="0" dirty="0"/>
              <a:t>WE KNOW THAT EB REFFERED TO HIMSELF AS AN APPRENTICE CHRISTIAN, WHO DEDICATED HIS LIFE TO THE PROCLAMATION OF GOD’S LOVE,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baseline="0" dirty="0"/>
              <a:t>ALWAYS VALUING PEOPLE THROUGH FRIENDSHIP.</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baseline="0" dirty="0"/>
              <a:t>HE DEDICATED HIS LIFE TO THE CURSILLO.</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baseline="0" dirty="0"/>
              <a:t>THESE THREE BASIC PRINCIPLES GUIDED HIS ENTIRE LIFE AND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baseline="0" dirty="0"/>
              <a:t>THEREFORE WE CAN REFER TO THESE PRINCIPLES AS “EDUARDO’S TRIPOD”.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baseline="0" dirty="0"/>
              <a:t>LETS LOOK AT THEM EACH INDIVIDUALLY</a:t>
            </a:r>
            <a:endParaRPr lang="en-US" sz="1200" b="1" dirty="0"/>
          </a:p>
          <a:p>
            <a:endParaRPr lang="en-US" sz="800" b="1" dirty="0"/>
          </a:p>
        </p:txBody>
      </p:sp>
      <p:sp>
        <p:nvSpPr>
          <p:cNvPr id="4" name="Slide Number Placeholder 3"/>
          <p:cNvSpPr>
            <a:spLocks noGrp="1"/>
          </p:cNvSpPr>
          <p:nvPr>
            <p:ph type="sldNum" sz="quarter" idx="10"/>
          </p:nvPr>
        </p:nvSpPr>
        <p:spPr/>
        <p:txBody>
          <a:bodyPr/>
          <a:lstStyle/>
          <a:p>
            <a:fld id="{AA49FAF7-48B1-3142-B5DC-C70DEED58615}" type="slidenum">
              <a:rPr lang="en-US" smtClean="0"/>
              <a:t>18</a:t>
            </a:fld>
            <a:endParaRPr lang="en-US" dirty="0"/>
          </a:p>
        </p:txBody>
      </p:sp>
    </p:spTree>
    <p:extLst>
      <p:ext uri="{BB962C8B-B14F-4D97-AF65-F5344CB8AC3E}">
        <p14:creationId xmlns:p14="http://schemas.microsoft.com/office/powerpoint/2010/main" val="32429670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1,</a:t>
            </a:r>
          </a:p>
          <a:p>
            <a:r>
              <a:rPr lang="en-US" sz="1200" b="1" dirty="0"/>
              <a:t>IS ALIVE, NORMAL</a:t>
            </a:r>
            <a:r>
              <a:rPr lang="en-US" sz="1200" b="1" baseline="0" dirty="0"/>
              <a:t>  AND NEAR.</a:t>
            </a:r>
          </a:p>
          <a:p>
            <a:endParaRPr lang="en-US" sz="1200" b="1" dirty="0"/>
          </a:p>
          <a:p>
            <a:r>
              <a:rPr lang="en-US" sz="1200" b="1" dirty="0"/>
              <a:t>HE IS ALIVE</a:t>
            </a:r>
          </a:p>
          <a:p>
            <a:r>
              <a:rPr lang="en-US" sz="1200" b="1" dirty="0"/>
              <a:t>LETS NOT FORGET THAT WE PREACH A RESURRECTED CHRIST,</a:t>
            </a:r>
            <a:r>
              <a:rPr lang="en-US" sz="1200" b="1" baseline="0" dirty="0"/>
              <a:t> AND EVERY PERSON CAN BE RESURRECTED WHEN THEY ACCEPT HIM  </a:t>
            </a:r>
          </a:p>
          <a:p>
            <a:r>
              <a:rPr lang="en-US" sz="1200" b="1" baseline="0" dirty="0"/>
              <a:t>WHEN WE CONSIDER CHRIST AS OUR PURPOSE AND ORIENTATION, ALL OF LIFE, OURS AND THE LIFE OF OTHERS, GRADUALLY BEGIN TO MAKE SENSE.</a:t>
            </a:r>
          </a:p>
          <a:p>
            <a:endParaRPr lang="en-US" sz="1200" b="1" baseline="0" dirty="0"/>
          </a:p>
          <a:p>
            <a:r>
              <a:rPr lang="en-US" sz="1200" b="1" baseline="0" dirty="0"/>
              <a:t>HE IS NORMAL</a:t>
            </a:r>
          </a:p>
          <a:p>
            <a:r>
              <a:rPr lang="en-US" sz="1200" b="1" baseline="0" dirty="0"/>
              <a:t>B/C HE ACCOMPANIES US IN THE NORMALITY OF OUR LIFE.  HE IS PRESENT IN THE ORDINARY THINGS OF EVERYDAY LIFE, IN THE FAMILY, WORKPLACE, LEISURE, OUR ENVIRONMENTS, AND IN OUR MOVEABLE SQUARE METER AT THIS EXACT MOMENT.</a:t>
            </a:r>
          </a:p>
          <a:p>
            <a:endParaRPr lang="en-US" sz="1200" b="1" baseline="0" dirty="0"/>
          </a:p>
          <a:p>
            <a:r>
              <a:rPr lang="en-US" sz="1200" b="1" baseline="0" dirty="0"/>
              <a:t>HE IS NEAR</a:t>
            </a:r>
          </a:p>
          <a:p>
            <a:r>
              <a:rPr lang="en-US" sz="1200" b="1" baseline="0" dirty="0"/>
              <a:t>HE BECAME ONE OF US, HE PARTICIPATED IN THE HUMAN CONDITION.  HE IS WITH US WHEREEVER WE ARE, HE IS WITHIN US AND OTHERS RIGHT NOW. </a:t>
            </a:r>
          </a:p>
        </p:txBody>
      </p:sp>
      <p:sp>
        <p:nvSpPr>
          <p:cNvPr id="4" name="Slide Number Placeholder 3"/>
          <p:cNvSpPr>
            <a:spLocks noGrp="1"/>
          </p:cNvSpPr>
          <p:nvPr>
            <p:ph type="sldNum" sz="quarter" idx="10"/>
          </p:nvPr>
        </p:nvSpPr>
        <p:spPr/>
        <p:txBody>
          <a:bodyPr/>
          <a:lstStyle/>
          <a:p>
            <a:fld id="{AA49FAF7-48B1-3142-B5DC-C70DEED58615}" type="slidenum">
              <a:rPr lang="en-US" smtClean="0"/>
              <a:t>19</a:t>
            </a:fld>
            <a:endParaRPr lang="en-US" dirty="0"/>
          </a:p>
        </p:txBody>
      </p:sp>
    </p:spTree>
    <p:extLst>
      <p:ext uri="{BB962C8B-B14F-4D97-AF65-F5344CB8AC3E}">
        <p14:creationId xmlns:p14="http://schemas.microsoft.com/office/powerpoint/2010/main" val="13342880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1,</a:t>
            </a:r>
          </a:p>
          <a:p>
            <a:r>
              <a:rPr lang="en-US" sz="1200" b="1" dirty="0"/>
              <a:t>NOW</a:t>
            </a:r>
            <a:r>
              <a:rPr lang="en-US" sz="1200" b="1" baseline="0" dirty="0"/>
              <a:t> MANY OF YOU KNOW  BUT ITS WORTH REMINDING OURSELVES THAT </a:t>
            </a:r>
            <a:r>
              <a:rPr lang="en-US" sz="1200" b="1" dirty="0"/>
              <a:t>THE CM </a:t>
            </a:r>
            <a:r>
              <a:rPr lang="en-US" sz="1200" b="1" dirty="0">
                <a:solidFill>
                  <a:srgbClr val="FF0000"/>
                </a:solidFill>
                <a:highlight>
                  <a:srgbClr val="FFFF00"/>
                </a:highlight>
              </a:rPr>
              <a:t>IS</a:t>
            </a:r>
            <a:r>
              <a:rPr lang="en-US" sz="1200" b="1" dirty="0"/>
              <a:t> ON A “</a:t>
            </a:r>
            <a:r>
              <a:rPr lang="en-US" sz="1200" b="1" dirty="0">
                <a:solidFill>
                  <a:srgbClr val="FF0000"/>
                </a:solidFill>
              </a:rPr>
              <a:t>JOURNEY</a:t>
            </a:r>
            <a:r>
              <a:rPr lang="en-US" sz="1200" b="1" dirty="0"/>
              <a:t> OF DISCOVERY” FOR THE</a:t>
            </a:r>
            <a:r>
              <a:rPr lang="en-US" sz="1200" b="1" baseline="0" dirty="0"/>
              <a:t> PAST</a:t>
            </a:r>
            <a:r>
              <a:rPr lang="en-US" sz="1200" b="1" dirty="0"/>
              <a:t> 20</a:t>
            </a:r>
            <a:r>
              <a:rPr lang="en-US" sz="1200" b="1" baseline="0" dirty="0"/>
              <a:t> SOME YEARS.</a:t>
            </a:r>
            <a:r>
              <a:rPr lang="en-US" sz="1200" b="1" dirty="0"/>
              <a:t>  </a:t>
            </a:r>
          </a:p>
          <a:p>
            <a:r>
              <a:rPr lang="en-US" sz="1200" b="1" dirty="0"/>
              <a:t>2,</a:t>
            </a:r>
          </a:p>
          <a:p>
            <a:r>
              <a:rPr lang="en-US" sz="1200" b="1" dirty="0"/>
              <a:t>A JOURNEY TO DISCOVER OUR CHARISM AND OUR HISTORY.</a:t>
            </a:r>
          </a:p>
          <a:p>
            <a:r>
              <a:rPr lang="en-US" sz="1200" b="1" dirty="0"/>
              <a:t>3,</a:t>
            </a:r>
          </a:p>
          <a:p>
            <a:r>
              <a:rPr lang="en-US" sz="1200" b="1" dirty="0"/>
              <a:t>THIS WAS A CALL FROM THE WORLD ORGANIZATION</a:t>
            </a:r>
            <a:r>
              <a:rPr lang="en-US" sz="1200" b="1" baseline="0" dirty="0"/>
              <a:t> OF CURSILLOS IN CHRISTIANITY (OMCC) AT THE 5</a:t>
            </a:r>
            <a:r>
              <a:rPr lang="en-US" sz="1200" b="1" baseline="30000" dirty="0"/>
              <a:t>TH</a:t>
            </a:r>
            <a:r>
              <a:rPr lang="en-US" sz="1200" b="1" baseline="0" dirty="0"/>
              <a:t> WORLD ENCOUNTER IN SEOUL , KOREA.  IN 1997</a:t>
            </a:r>
          </a:p>
          <a:p>
            <a:r>
              <a:rPr lang="en-US" sz="1200" b="1" baseline="0" dirty="0"/>
              <a:t>4,</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dirty="0"/>
              <a:t>THE PONTIFICAL COUNCIL FOR THE LAITY CONFIRMED THIS CALL TO ALL MOVEMENTS IN THE CHURCH AT THE WORLD CONGRESS OF ECCLESIAL MOVEMENTS IN 1998 AND 2006.</a:t>
            </a:r>
            <a:endParaRPr lang="en-US" sz="1200" b="1" baseline="0" dirty="0"/>
          </a:p>
          <a:p>
            <a:r>
              <a:rPr lang="en-US" sz="1200" b="1" dirty="0"/>
              <a:t>5,</a:t>
            </a:r>
          </a:p>
          <a:p>
            <a:r>
              <a:rPr lang="en-US" sz="1200" b="1" baseline="0" dirty="0"/>
              <a:t>WHY?  TO AUTHENTICALLY LIVE OUR CHARISM  SO WE CAN TRULY SERVE OUR HOLY MOTHER CHURCH</a:t>
            </a:r>
          </a:p>
          <a:p>
            <a:r>
              <a:rPr lang="en-US" sz="1200" b="1" baseline="0" dirty="0"/>
              <a:t>4, </a:t>
            </a:r>
          </a:p>
          <a:p>
            <a:r>
              <a:rPr lang="en-US" sz="1200" b="1" baseline="0" dirty="0"/>
              <a:t>HOW ? BY STUDYING THE LIFE OF OUR FOUNDER, THE MOVEMENTS HISTORY AND  ITS FOUNDATIONAL CHARISM.</a:t>
            </a:r>
          </a:p>
          <a:p>
            <a:endParaRPr lang="en-US" sz="1200" b="1" baseline="0" dirty="0"/>
          </a:p>
          <a:p>
            <a:r>
              <a:rPr lang="en-US" sz="1200" b="1" baseline="0" dirty="0"/>
              <a:t>AS SAINT JP II  STATES.   ……</a:t>
            </a:r>
          </a:p>
          <a:p>
            <a:endParaRPr lang="en-US" sz="1200" b="1" baseline="0" dirty="0"/>
          </a:p>
          <a:p>
            <a:endParaRPr lang="en-US" sz="1400" b="1" baseline="0" dirty="0"/>
          </a:p>
          <a:p>
            <a:endParaRPr lang="en-US" sz="1200" b="1" baseline="0" dirty="0"/>
          </a:p>
          <a:p>
            <a:endParaRPr lang="en-US" sz="1200" b="1" baseline="0" dirty="0"/>
          </a:p>
          <a:p>
            <a:endParaRPr lang="en-US" sz="1200" b="1" baseline="0" dirty="0"/>
          </a:p>
          <a:p>
            <a:endParaRPr lang="en-US" sz="1200" b="1" dirty="0"/>
          </a:p>
        </p:txBody>
      </p:sp>
      <p:sp>
        <p:nvSpPr>
          <p:cNvPr id="4" name="Slide Number Placeholder 3"/>
          <p:cNvSpPr>
            <a:spLocks noGrp="1"/>
          </p:cNvSpPr>
          <p:nvPr>
            <p:ph type="sldNum" sz="quarter" idx="10"/>
          </p:nvPr>
        </p:nvSpPr>
        <p:spPr/>
        <p:txBody>
          <a:bodyPr/>
          <a:lstStyle/>
          <a:p>
            <a:fld id="{AA49FAF7-48B1-3142-B5DC-C70DEED58615}" type="slidenum">
              <a:rPr lang="en-US" smtClean="0"/>
              <a:t>2</a:t>
            </a:fld>
            <a:endParaRPr lang="en-US" dirty="0"/>
          </a:p>
        </p:txBody>
      </p:sp>
    </p:spTree>
    <p:extLst>
      <p:ext uri="{BB962C8B-B14F-4D97-AF65-F5344CB8AC3E}">
        <p14:creationId xmlns:p14="http://schemas.microsoft.com/office/powerpoint/2010/main" val="22343650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1,</a:t>
            </a:r>
          </a:p>
          <a:p>
            <a:r>
              <a:rPr lang="en-US" sz="1200" b="1" dirty="0"/>
              <a:t>THE PERSON IS THE FOCUS OF OUR CONCERN.</a:t>
            </a:r>
            <a:r>
              <a:rPr lang="en-US" sz="1200" b="1" baseline="0" dirty="0"/>
              <a:t> IT IS ESSENTIAL THAT WE REALIZE THIS. THE PERSON IS A BEING CREATED FOR LOVE.</a:t>
            </a:r>
          </a:p>
          <a:p>
            <a:r>
              <a:rPr lang="en-US" sz="1200" b="1" baseline="0" dirty="0"/>
              <a:t>MANY PEOPLE FEEL ALIENATED FROM THE GOSPEL B/C WE, CHRISTIANS, HAVE NOT MANAGED TO CONVEY IT TO THEM – THROUGH FRIENDSHIP – </a:t>
            </a:r>
          </a:p>
          <a:p>
            <a:r>
              <a:rPr lang="en-US" sz="1200" b="1" baseline="0" dirty="0"/>
              <a:t>THAT THE LOVE THEY ARE SEEKING IS WITHIN THEIR REACH, WITHIN THEMSELVES AND IN THEIR BROTHERS AND SISTERS.</a:t>
            </a:r>
            <a:endParaRPr lang="en-US" sz="1100" b="1" baseline="0" dirty="0"/>
          </a:p>
          <a:p>
            <a:r>
              <a:rPr lang="en-US" sz="1800" b="1" baseline="0" dirty="0"/>
              <a:t>2,</a:t>
            </a:r>
            <a:endParaRPr lang="en-US" sz="1050" b="1" baseline="0" dirty="0"/>
          </a:p>
          <a:p>
            <a:r>
              <a:rPr lang="en-US" sz="1200" b="1" baseline="0" dirty="0"/>
              <a:t>THE PERSON IS THE REFLECTION, THE EXPRESSION, AND THE SPLENDOR OF GOD’S SPECIFIC PLAN FOR THE HUMAN BEING. </a:t>
            </a:r>
          </a:p>
          <a:p>
            <a:r>
              <a:rPr lang="en-US" sz="1200" b="1" baseline="0" dirty="0"/>
              <a:t>AND SO WE HELP THEM  DISCOVER THEIR PERSONAL WORTH BY </a:t>
            </a:r>
          </a:p>
          <a:p>
            <a:r>
              <a:rPr lang="en-US" sz="1200" b="1" baseline="0" dirty="0"/>
              <a:t>EXAMINING WHO THEY ARE AND </a:t>
            </a:r>
          </a:p>
          <a:p>
            <a:r>
              <a:rPr lang="en-US" sz="1200" b="1" baseline="0" dirty="0"/>
              <a:t>THEIR CAPACITY TO LOVE AND BE LOVED AND </a:t>
            </a:r>
          </a:p>
          <a:p>
            <a:r>
              <a:rPr lang="en-US" sz="1200" b="1" baseline="0" dirty="0"/>
              <a:t>NOT BECAUSE OF THEIR POWER, THEIR KNOWLEDGE, OR THEIR POSSESSIONS.</a:t>
            </a:r>
          </a:p>
          <a:p>
            <a:r>
              <a:rPr lang="en-US" sz="1200" b="1" baseline="0" dirty="0"/>
              <a:t>3,</a:t>
            </a:r>
          </a:p>
          <a:p>
            <a:r>
              <a:rPr lang="en-US" sz="1200" b="1" baseline="0" dirty="0"/>
              <a:t>TO HELP THEM DISCOVER THE VALUE OF BEING A PERSON AND THE IMPORTANCE TO CEASE BEING A MERE INDIVIDUAL.</a:t>
            </a:r>
          </a:p>
          <a:p>
            <a:r>
              <a:rPr lang="en-US" b="1" baseline="0" dirty="0"/>
              <a:t>4,</a:t>
            </a:r>
          </a:p>
          <a:p>
            <a:r>
              <a:rPr lang="en-US" b="1" baseline="0" dirty="0"/>
              <a:t>“HE WHO TRULY SEEKS HIS BEST SELF, SEEKS GOD, AND HE WHO TRULY SEEKS GOD, FINDS HIMSELF” EB</a:t>
            </a:r>
          </a:p>
          <a:p>
            <a:endParaRPr lang="en-US" b="1" baseline="0" dirty="0"/>
          </a:p>
          <a:p>
            <a:endParaRPr lang="en-US" b="1" dirty="0"/>
          </a:p>
        </p:txBody>
      </p:sp>
      <p:sp>
        <p:nvSpPr>
          <p:cNvPr id="4" name="Slide Number Placeholder 3"/>
          <p:cNvSpPr>
            <a:spLocks noGrp="1"/>
          </p:cNvSpPr>
          <p:nvPr>
            <p:ph type="sldNum" sz="quarter" idx="10"/>
          </p:nvPr>
        </p:nvSpPr>
        <p:spPr/>
        <p:txBody>
          <a:bodyPr/>
          <a:lstStyle/>
          <a:p>
            <a:fld id="{AA49FAF7-48B1-3142-B5DC-C70DEED58615}" type="slidenum">
              <a:rPr lang="en-US" smtClean="0"/>
              <a:t>20</a:t>
            </a:fld>
            <a:endParaRPr lang="en-US" dirty="0"/>
          </a:p>
        </p:txBody>
      </p:sp>
    </p:spTree>
    <p:extLst>
      <p:ext uri="{BB962C8B-B14F-4D97-AF65-F5344CB8AC3E}">
        <p14:creationId xmlns:p14="http://schemas.microsoft.com/office/powerpoint/2010/main" val="6348008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1,2</a:t>
            </a:r>
          </a:p>
          <a:p>
            <a:r>
              <a:rPr lang="en-US" sz="1200" b="1" dirty="0"/>
              <a:t>IT</a:t>
            </a:r>
            <a:r>
              <a:rPr lang="fr-FR" sz="1200" b="1" dirty="0"/>
              <a:t>’</a:t>
            </a:r>
            <a:r>
              <a:rPr lang="en-US" sz="1200" b="1" dirty="0"/>
              <a:t>S THE BEST WAY POSSIBLE TO RELATE BOTH WITH GOD AND WITH OTHERS</a:t>
            </a:r>
          </a:p>
          <a:p>
            <a:r>
              <a:rPr lang="en-US" sz="1200" b="1" dirty="0"/>
              <a:t>3,</a:t>
            </a:r>
          </a:p>
          <a:p>
            <a:r>
              <a:rPr lang="en-US" sz="1200" b="1" dirty="0"/>
              <a:t>YOU CAN </a:t>
            </a:r>
            <a:r>
              <a:rPr lang="en-US" sz="1200" b="1" baseline="0" dirty="0"/>
              <a:t>STUDY FRIENDSHIP, BUT ITS TRULY UNDERSTOOD BY LOVING</a:t>
            </a:r>
          </a:p>
          <a:p>
            <a:r>
              <a:rPr lang="en-US" sz="1200" b="1" baseline="0" dirty="0"/>
              <a:t>4,</a:t>
            </a:r>
          </a:p>
          <a:p>
            <a:r>
              <a:rPr lang="en-US" sz="1200" b="1" baseline="0" dirty="0"/>
              <a:t>FRIENDSHIP IS BASIC &amp; ESSENTIAL IN OUR MOVEMENT B/C OUR METHOD  </a:t>
            </a:r>
          </a:p>
          <a:p>
            <a:r>
              <a:rPr lang="en-US" sz="1200" b="1" baseline="0" dirty="0"/>
              <a:t>GENERATES FRIENDSHIPS </a:t>
            </a:r>
          </a:p>
          <a:p>
            <a:r>
              <a:rPr lang="en-US" sz="1200" b="1" baseline="0" dirty="0"/>
              <a:t>GENERATES A DESIRE TO BE FRIENDS, </a:t>
            </a:r>
          </a:p>
          <a:p>
            <a:r>
              <a:rPr lang="en-US" sz="1200" b="1" baseline="0" dirty="0"/>
              <a:t>GENERATES A DESIRE TO BECOME BETTER FRIENDS.  </a:t>
            </a:r>
          </a:p>
          <a:p>
            <a:r>
              <a:rPr lang="en-US" sz="1200" b="1" baseline="0" dirty="0"/>
              <a:t>5,</a:t>
            </a:r>
          </a:p>
          <a:p>
            <a:r>
              <a:rPr lang="en-US" sz="1200" b="1" baseline="0" dirty="0"/>
              <a:t>WE SEE THIS IN THE 3 DAY CURSILLO IN OUR WITNESSES TO CHRIST AND OFFER OF FRIENDSHIP</a:t>
            </a:r>
          </a:p>
          <a:p>
            <a:r>
              <a:rPr lang="en-US" sz="1200" b="1" baseline="0" dirty="0"/>
              <a:t>6,</a:t>
            </a:r>
          </a:p>
          <a:p>
            <a:r>
              <a:rPr lang="en-US" sz="1200" b="1" baseline="0" dirty="0"/>
              <a:t>BUT IS NOT EXCLUSIVE TO THE 3 DAY WEEKEND.  WE SEE THAT FRIENDSHIP MAY ORIGINATES …..</a:t>
            </a:r>
          </a:p>
          <a:p>
            <a:r>
              <a:rPr lang="en-US" sz="1200" b="1" baseline="0" dirty="0"/>
              <a:t>7,</a:t>
            </a:r>
          </a:p>
          <a:p>
            <a:r>
              <a:rPr lang="en-US" sz="1200" b="1" dirty="0"/>
              <a:t>ITS IMPORTANT FOR THE SECRETARIAT AND SCHOOL TO UNDERSTAND THAT THE PURPOSE OF CURSILLO IS TO </a:t>
            </a:r>
          </a:p>
          <a:p>
            <a:r>
              <a:rPr lang="en-US" sz="1200" b="1" dirty="0"/>
              <a:t>MAKE POSSIBLE THE LIVING AND SHARING OF WHAT IS FUNDAMENTAL TO BEING CHRISTIAN. </a:t>
            </a:r>
          </a:p>
          <a:p>
            <a:r>
              <a:rPr lang="en-US" sz="1200" b="1" dirty="0"/>
              <a:t>TO BRING THE GOOD NEWS OF GOD’S LOVE TO EVERY PERSON ESPECIALLY TO THOSE WHO ARE FAR AWAY FROM CHRIST AND HIS CHURCH.</a:t>
            </a:r>
          </a:p>
          <a:p>
            <a:endParaRPr lang="en-US" sz="1200" b="1" dirty="0"/>
          </a:p>
          <a:p>
            <a:r>
              <a:rPr lang="en-US" sz="1200" b="1" dirty="0"/>
              <a:t>THIS IS EDUARDO’S TRIPOD, NOW TWO OF THE THREE , THE PERSON AND THE METHOD</a:t>
            </a:r>
            <a:r>
              <a:rPr lang="en-US" sz="1200" b="1" baseline="0" dirty="0"/>
              <a:t> OF FRIENDSHIP GO ON TO BE CRITERIA OF THERE OWN REQUIRING FURTHER EXPLANATION. </a:t>
            </a:r>
          </a:p>
          <a:p>
            <a:r>
              <a:rPr lang="en-US" b="1" baseline="0" dirty="0"/>
              <a:t>WHICH WE SEE IN THIS NEXT SLIDE, </a:t>
            </a:r>
          </a:p>
          <a:p>
            <a:endParaRPr lang="en-US" b="1" baseline="0" dirty="0"/>
          </a:p>
          <a:p>
            <a:endParaRPr lang="en-US" b="1" baseline="0" dirty="0"/>
          </a:p>
          <a:p>
            <a:endParaRPr lang="en-US" b="1" dirty="0"/>
          </a:p>
        </p:txBody>
      </p:sp>
      <p:sp>
        <p:nvSpPr>
          <p:cNvPr id="4" name="Slide Number Placeholder 3"/>
          <p:cNvSpPr>
            <a:spLocks noGrp="1"/>
          </p:cNvSpPr>
          <p:nvPr>
            <p:ph type="sldNum" sz="quarter" idx="10"/>
          </p:nvPr>
        </p:nvSpPr>
        <p:spPr/>
        <p:txBody>
          <a:bodyPr/>
          <a:lstStyle/>
          <a:p>
            <a:fld id="{AA49FAF7-48B1-3142-B5DC-C70DEED58615}" type="slidenum">
              <a:rPr lang="en-US" smtClean="0"/>
              <a:t>21</a:t>
            </a:fld>
            <a:endParaRPr lang="en-US" dirty="0"/>
          </a:p>
        </p:txBody>
      </p:sp>
    </p:spTree>
    <p:extLst>
      <p:ext uri="{BB962C8B-B14F-4D97-AF65-F5344CB8AC3E}">
        <p14:creationId xmlns:p14="http://schemas.microsoft.com/office/powerpoint/2010/main" val="8180843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baseline="0" dirty="0"/>
              <a:t>#4  IS THE METHOD IN LIGHT OF THE CHARISM WHERE WERE GOING TO SPECIFICALLY FOCUS ON THE THREE PHASES.  PRE CURSILLO, 3-DAY , AND POST CURSILLO</a:t>
            </a:r>
          </a:p>
          <a:p>
            <a:r>
              <a:rPr lang="en-US" sz="1200" b="1" baseline="0" dirty="0"/>
              <a:t>1,</a:t>
            </a:r>
          </a:p>
          <a:p>
            <a:r>
              <a:rPr lang="en-US" sz="1200" b="1" baseline="0" dirty="0"/>
              <a:t>THESE THREE FORM A PERFECT UNITY, </a:t>
            </a:r>
          </a:p>
          <a:p>
            <a:r>
              <a:rPr lang="en-US" sz="1200" b="1" baseline="0" dirty="0"/>
              <a:t>MUST BE APPLIED AS A WHOLE AND BE CONSISTENT WITH THE SPECIFIC PURPOSE OF EACH PHASE.</a:t>
            </a:r>
          </a:p>
          <a:p>
            <a:r>
              <a:rPr lang="en-US" sz="1200" b="1" baseline="0" dirty="0"/>
              <a:t>2,</a:t>
            </a:r>
          </a:p>
          <a:p>
            <a:r>
              <a:rPr lang="en-US" sz="1200" b="1" baseline="0" dirty="0"/>
              <a:t>AND EACH PHASE ( PRE, CURSILLO, POST )FACILITATES ENOUNTERS THAT </a:t>
            </a:r>
          </a:p>
          <a:p>
            <a:r>
              <a:rPr lang="en-US" sz="1200" b="1" baseline="0" dirty="0"/>
              <a:t>GENERATES FREINDSHIPS, </a:t>
            </a:r>
          </a:p>
          <a:p>
            <a:r>
              <a:rPr lang="en-US" sz="1200" b="1" baseline="0" dirty="0"/>
              <a:t>THE DESIRE TO HAVE FREINDSHIPS AND </a:t>
            </a:r>
          </a:p>
          <a:p>
            <a:r>
              <a:rPr lang="en-US" sz="1200" b="1" baseline="0" dirty="0"/>
              <a:t>THE DESIRE TO BE BETTER FRIENDS.  </a:t>
            </a:r>
          </a:p>
          <a:p>
            <a:r>
              <a:rPr lang="en-US" sz="1200" b="1" baseline="0" dirty="0"/>
              <a:t>SOME WOULD FALL INTO THIS TRAP THAT WE ALL KNOW EACH OTHER SO LETS SAVE TIME AND SKIP GROUPING. AND THEY DON’T GROUP.  NORM OVER CRITERIA.</a:t>
            </a:r>
          </a:p>
          <a:p>
            <a:r>
              <a:rPr lang="en-US" sz="1200" b="1" baseline="0" dirty="0"/>
              <a:t>3,</a:t>
            </a:r>
          </a:p>
          <a:p>
            <a:r>
              <a:rPr lang="en-US" sz="1200" b="1" baseline="0" dirty="0"/>
              <a:t>THE THREE PHASES CANNOT BE DISASSOCIATED FROM EACH OTHER.   YOU JUST CANNOT JUST HAVE WEEKENDS.</a:t>
            </a:r>
          </a:p>
          <a:p>
            <a:r>
              <a:rPr lang="en-US" sz="1200" b="1" baseline="0" dirty="0"/>
              <a:t>THE UNITY AND INTEGRITY OF THE PHASES IS ESSENTIAL FOR THE PURPOSE OF THE CM SINCE </a:t>
            </a:r>
          </a:p>
          <a:p>
            <a:r>
              <a:rPr lang="en-US" sz="1200" b="1" baseline="0" dirty="0"/>
              <a:t>IT IS WHAT ENABLES THE PERSON TO EXPERIENCE WHAT IS FUNDAMENTAL TO BEING CHRISTIAN IN HIS CONCRETE REALITY </a:t>
            </a:r>
          </a:p>
          <a:p>
            <a:r>
              <a:rPr lang="en-US" sz="1200" b="1" baseline="0" dirty="0"/>
              <a:t>SO HE OR SHE CAN THEN LEAVEN HIS ENVIRONMENT WITH THE GOSPEL.</a:t>
            </a:r>
          </a:p>
          <a:p>
            <a:endParaRPr lang="en-US" sz="1200" b="1" baseline="0" dirty="0"/>
          </a:p>
          <a:p>
            <a:r>
              <a:rPr lang="en-US" sz="1200" b="1" baseline="0" dirty="0"/>
              <a:t>SO LETS BRIEFLY LOOK AT EACH PHASE OF THE METHOD IN LIGHT OF THE CHARISM</a:t>
            </a:r>
          </a:p>
          <a:p>
            <a:endParaRPr lang="en-US" sz="900" b="1" dirty="0"/>
          </a:p>
        </p:txBody>
      </p:sp>
      <p:sp>
        <p:nvSpPr>
          <p:cNvPr id="4" name="Slide Number Placeholder 3"/>
          <p:cNvSpPr>
            <a:spLocks noGrp="1"/>
          </p:cNvSpPr>
          <p:nvPr>
            <p:ph type="sldNum" sz="quarter" idx="10"/>
          </p:nvPr>
        </p:nvSpPr>
        <p:spPr/>
        <p:txBody>
          <a:bodyPr/>
          <a:lstStyle/>
          <a:p>
            <a:fld id="{AA49FAF7-48B1-3142-B5DC-C70DEED58615}" type="slidenum">
              <a:rPr lang="en-US" smtClean="0"/>
              <a:t>22</a:t>
            </a:fld>
            <a:endParaRPr lang="en-US" dirty="0"/>
          </a:p>
        </p:txBody>
      </p:sp>
    </p:spTree>
    <p:extLst>
      <p:ext uri="{BB962C8B-B14F-4D97-AF65-F5344CB8AC3E}">
        <p14:creationId xmlns:p14="http://schemas.microsoft.com/office/powerpoint/2010/main" val="40842717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baseline="0" dirty="0"/>
              <a:t>THE PRE CURSILLO</a:t>
            </a:r>
          </a:p>
          <a:p>
            <a:r>
              <a:rPr lang="en-US" sz="1200" b="1" baseline="0" dirty="0"/>
              <a:t>THE PRECURSILLO IS VITAL FOR THE EVANGELIZING EFFECTIVENESS OF THE METHOD.  </a:t>
            </a:r>
          </a:p>
          <a:p>
            <a:r>
              <a:rPr lang="en-US" sz="1200" b="1" baseline="0" dirty="0"/>
              <a:t>1,</a:t>
            </a:r>
          </a:p>
          <a:p>
            <a:r>
              <a:rPr lang="en-US" sz="1200" b="1" baseline="0" dirty="0"/>
              <a:t>IT ENCOURAGES AND PREPARES THE PERSON THROUGH AN OFFER OF FRIENDSHIP FOR AN ENCOUNTER WITH SELF, CHRIST, AND OTHERS </a:t>
            </a:r>
          </a:p>
          <a:p>
            <a:r>
              <a:rPr lang="en-US" sz="1200" b="1" baseline="0" dirty="0"/>
              <a:t>AT THE </a:t>
            </a:r>
          </a:p>
          <a:p>
            <a:r>
              <a:rPr lang="en-US" sz="1200" b="1" baseline="0" dirty="0"/>
              <a:t>2,</a:t>
            </a:r>
          </a:p>
          <a:p>
            <a:r>
              <a:rPr lang="en-US" sz="1200" b="1" baseline="0" dirty="0"/>
              <a:t>3- DAY CURSILLO, WHERE WE LIVE AND SHARE WHAT IS FUNDAMENTAL TO BEING CHRISTIAN</a:t>
            </a:r>
          </a:p>
          <a:p>
            <a:r>
              <a:rPr lang="en-US" sz="1200" b="1" baseline="0" dirty="0"/>
              <a:t>3,</a:t>
            </a:r>
          </a:p>
          <a:p>
            <a:r>
              <a:rPr lang="en-US" sz="1200" b="1" baseline="0" dirty="0"/>
              <a:t>ENABLING THE CURSILLISTA TO LIVE CONSTANTLY WHAT THEY’VE EXPERIENCED IN THE 3-DAY CURSILLO.</a:t>
            </a:r>
          </a:p>
          <a:p>
            <a:endParaRPr lang="en-US" sz="1200" b="1" baseline="0" dirty="0"/>
          </a:p>
          <a:p>
            <a:r>
              <a:rPr lang="en-US" sz="1200" b="1" baseline="0" dirty="0"/>
              <a:t>SO THAT WITH THIS PROFOUND PERSONAL EXPERIENCE A NEW ORIENTATION OF THE LIFE OF THE PERSON HOPEFULLY OCCURS.  </a:t>
            </a:r>
          </a:p>
          <a:p>
            <a:endParaRPr lang="en-US" sz="1200" b="1" baseline="0" dirty="0"/>
          </a:p>
          <a:p>
            <a:endParaRPr lang="en-US" sz="1200" b="1" baseline="0" dirty="0"/>
          </a:p>
          <a:p>
            <a:endParaRPr lang="en-US" sz="1200" b="1" baseline="0" dirty="0"/>
          </a:p>
        </p:txBody>
      </p:sp>
      <p:sp>
        <p:nvSpPr>
          <p:cNvPr id="4" name="Slide Number Placeholder 3"/>
          <p:cNvSpPr>
            <a:spLocks noGrp="1"/>
          </p:cNvSpPr>
          <p:nvPr>
            <p:ph type="sldNum" sz="quarter" idx="10"/>
          </p:nvPr>
        </p:nvSpPr>
        <p:spPr/>
        <p:txBody>
          <a:bodyPr/>
          <a:lstStyle/>
          <a:p>
            <a:fld id="{AA49FAF7-48B1-3142-B5DC-C70DEED58615}" type="slidenum">
              <a:rPr lang="en-US" smtClean="0"/>
              <a:t>23</a:t>
            </a:fld>
            <a:endParaRPr lang="en-US" dirty="0"/>
          </a:p>
        </p:txBody>
      </p:sp>
    </p:spTree>
    <p:extLst>
      <p:ext uri="{BB962C8B-B14F-4D97-AF65-F5344CB8AC3E}">
        <p14:creationId xmlns:p14="http://schemas.microsoft.com/office/powerpoint/2010/main" val="30329929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#5 KERYGMA , </a:t>
            </a:r>
          </a:p>
          <a:p>
            <a:r>
              <a:rPr lang="en-US" sz="1200" b="1" dirty="0"/>
              <a:t>THE WORD KEYRGMA IS GREEK</a:t>
            </a:r>
            <a:r>
              <a:rPr lang="en-US" sz="1200" b="1" baseline="0" dirty="0"/>
              <a:t> FOR PROCLAMING, </a:t>
            </a:r>
          </a:p>
          <a:p>
            <a:r>
              <a:rPr lang="en-US" sz="1200" b="1" baseline="0" dirty="0"/>
              <a:t>ITSTHIS DYNAMIC IMPASSIONED PREACHING WHICH IS LINKED TO CONVERSION. </a:t>
            </a:r>
          </a:p>
          <a:p>
            <a:r>
              <a:rPr lang="en-US" sz="1200" b="1" baseline="0" dirty="0"/>
              <a:t>LETS NOT FORGET KERYGMA AND THE CURSILLO, PRE, 3-DAY, AND POST WERE PRESENTED BY BISHOP SEVILLA, CEFERINO AGUILLON, JUAN RUIZ, AND JOACHIM THONG LEA</a:t>
            </a:r>
          </a:p>
          <a:p>
            <a:r>
              <a:rPr lang="en-US" sz="1200" b="1" baseline="0" dirty="0"/>
              <a:t>AT THE NATIONAL IN JOLIET ILLINOIS TWO YEARS AGO. </a:t>
            </a:r>
          </a:p>
          <a:p>
            <a:r>
              <a:rPr lang="en-US" sz="1200" b="1" baseline="0" dirty="0"/>
              <a:t>I ENCOURAGE YOU TO COPY THEM OFF FROM THE NATIONAL WEBSITE AND READ THEM HAVE THEM IN YOUR LIBRATY.</a:t>
            </a:r>
          </a:p>
          <a:p>
            <a:r>
              <a:rPr lang="en-US" sz="1200" b="1" baseline="0" dirty="0"/>
              <a:t>KERYGMA IS A BIG PLAYER IN OUR CRITERION AND HOPEFULLY BECOMES A PART OF YOUR VOCABULARY </a:t>
            </a:r>
          </a:p>
          <a:p>
            <a:endParaRPr lang="en-US" sz="1200" b="1" baseline="0" dirty="0"/>
          </a:p>
          <a:p>
            <a:r>
              <a:rPr lang="en-US" sz="1200" b="1" baseline="0" dirty="0"/>
              <a:t>THE ESSENTIAL CHARACTERISTICS OF KERYGMA</a:t>
            </a:r>
          </a:p>
          <a:p>
            <a:r>
              <a:rPr lang="en-US" sz="1200" b="1" baseline="0" dirty="0"/>
              <a:t>1,</a:t>
            </a:r>
            <a:endParaRPr lang="en-US" sz="1200" b="1" kern="1200" cap="all" baseline="0" dirty="0">
              <a:solidFill>
                <a:schemeClr val="tx1"/>
              </a:solidFill>
              <a:effectLst/>
              <a:latin typeface="+mn-lt"/>
              <a:ea typeface="+mn-ea"/>
              <a:cs typeface="+mn-cs"/>
            </a:endParaRPr>
          </a:p>
          <a:p>
            <a:r>
              <a:rPr lang="en-US" sz="1200" b="1" kern="1200" cap="all" baseline="0" dirty="0">
                <a:solidFill>
                  <a:schemeClr val="tx1"/>
                </a:solidFill>
                <a:effectLst/>
                <a:latin typeface="+mn-lt"/>
                <a:ea typeface="+mn-ea"/>
                <a:cs typeface="+mn-cs"/>
              </a:rPr>
              <a:t>IT IS A JOYFUL PROCLAMATION OF THE GOOD NEWS, </a:t>
            </a:r>
          </a:p>
          <a:p>
            <a:r>
              <a:rPr lang="en-US" sz="1200" b="1" kern="1200" cap="all" baseline="0" dirty="0">
                <a:solidFill>
                  <a:schemeClr val="tx1"/>
                </a:solidFill>
                <a:effectLst/>
                <a:latin typeface="+mn-lt"/>
                <a:ea typeface="+mn-ea"/>
                <a:cs typeface="+mn-cs"/>
              </a:rPr>
              <a:t>BY YOUR WITNESS, </a:t>
            </a:r>
          </a:p>
          <a:p>
            <a:r>
              <a:rPr lang="en-US" sz="1200" b="1" kern="1200" cap="all" baseline="0" dirty="0">
                <a:solidFill>
                  <a:schemeClr val="tx1"/>
                </a:solidFill>
                <a:effectLst/>
                <a:latin typeface="+mn-lt"/>
                <a:ea typeface="+mn-ea"/>
                <a:cs typeface="+mn-cs"/>
              </a:rPr>
              <a:t>CENTERED IN CHRIST, </a:t>
            </a:r>
          </a:p>
          <a:p>
            <a:r>
              <a:rPr lang="en-US" sz="1200" b="1" kern="1200" cap="all" baseline="0" dirty="0">
                <a:solidFill>
                  <a:schemeClr val="tx1"/>
                </a:solidFill>
                <a:effectLst/>
                <a:latin typeface="+mn-lt"/>
                <a:ea typeface="+mn-ea"/>
                <a:cs typeface="+mn-cs"/>
              </a:rPr>
              <a:t>THE END GOAL, </a:t>
            </a:r>
          </a:p>
          <a:p>
            <a:r>
              <a:rPr lang="en-US" sz="1200" b="1" kern="1200" cap="all" baseline="0" dirty="0">
                <a:solidFill>
                  <a:schemeClr val="tx1"/>
                </a:solidFill>
                <a:effectLst/>
                <a:latin typeface="+mn-lt"/>
                <a:ea typeface="+mn-ea"/>
                <a:cs typeface="+mn-cs"/>
              </a:rPr>
              <a:t>CONVERSION, FOR THE PERSON OR PERSON’S</a:t>
            </a:r>
          </a:p>
          <a:p>
            <a:r>
              <a:rPr lang="en-US" sz="1200" b="1" kern="1200" cap="all" baseline="0" dirty="0">
                <a:solidFill>
                  <a:schemeClr val="tx1"/>
                </a:solidFill>
                <a:effectLst/>
                <a:latin typeface="+mn-lt"/>
                <a:ea typeface="+mn-ea"/>
                <a:cs typeface="+mn-cs"/>
              </a:rPr>
              <a:t>TO HAVE THAT DESIRE TO CHANGE AND GIVE MEANING TO THEIR LIFE.  </a:t>
            </a:r>
          </a:p>
          <a:p>
            <a:endParaRPr lang="en-US" sz="1800" b="1" baseline="0" dirty="0"/>
          </a:p>
          <a:p>
            <a:endParaRPr lang="en-US" sz="1800" b="1" dirty="0"/>
          </a:p>
          <a:p>
            <a:endParaRPr lang="en-US" sz="1800" b="1" baseline="0" dirty="0"/>
          </a:p>
          <a:p>
            <a:endParaRPr lang="en-US" sz="1800" b="1" dirty="0"/>
          </a:p>
        </p:txBody>
      </p:sp>
      <p:sp>
        <p:nvSpPr>
          <p:cNvPr id="4" name="Slide Number Placeholder 3"/>
          <p:cNvSpPr>
            <a:spLocks noGrp="1"/>
          </p:cNvSpPr>
          <p:nvPr>
            <p:ph type="sldNum" sz="quarter" idx="10"/>
          </p:nvPr>
        </p:nvSpPr>
        <p:spPr/>
        <p:txBody>
          <a:bodyPr/>
          <a:lstStyle/>
          <a:p>
            <a:fld id="{AA49FAF7-48B1-3142-B5DC-C70DEED58615}" type="slidenum">
              <a:rPr lang="en-US" smtClean="0"/>
              <a:t>24</a:t>
            </a:fld>
            <a:endParaRPr lang="en-US" dirty="0"/>
          </a:p>
        </p:txBody>
      </p:sp>
    </p:spTree>
    <p:extLst>
      <p:ext uri="{BB962C8B-B14F-4D97-AF65-F5344CB8AC3E}">
        <p14:creationId xmlns:p14="http://schemas.microsoft.com/office/powerpoint/2010/main" val="40468282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1,</a:t>
            </a:r>
          </a:p>
          <a:p>
            <a:r>
              <a:rPr lang="en-US" sz="1200" b="1" dirty="0"/>
              <a:t>WHICH ARE CHARACTERISTIC</a:t>
            </a:r>
            <a:r>
              <a:rPr lang="en-US" sz="1200" b="1" baseline="0" dirty="0"/>
              <a:t> ELEMENTS IN THE METHOD OF CURSILLO. </a:t>
            </a:r>
          </a:p>
          <a:p>
            <a:r>
              <a:rPr lang="en-US" sz="1200" b="1" baseline="0" dirty="0"/>
              <a:t>THE PROOF OF OUR PERSONAL AND COLLECTIVE RELATIONSHIP WITH GOD IS THROUGH PRAYER. </a:t>
            </a:r>
          </a:p>
          <a:p>
            <a:r>
              <a:rPr lang="en-US" sz="1200" b="1" baseline="0" dirty="0"/>
              <a:t>PALANCA IS OFFERED FOR CURSILLO BY MEANS OF INDIVIDUAL PRAYER STIMULATED AT GROUP REUNIONS AND ULTREYAS.</a:t>
            </a:r>
          </a:p>
          <a:p>
            <a:r>
              <a:rPr lang="en-US" sz="1200" b="1" baseline="0" dirty="0"/>
              <a:t>2,</a:t>
            </a:r>
          </a:p>
          <a:p>
            <a:r>
              <a:rPr lang="en-US" sz="1200" b="1" baseline="0" dirty="0"/>
              <a:t>WHICH IS THE PRIMARY WAY TO COMMUNICATE THE MESSAGE OF THE CURSILLO</a:t>
            </a:r>
          </a:p>
          <a:p>
            <a:r>
              <a:rPr lang="en-US" sz="1200" b="1" baseline="0" dirty="0"/>
              <a:t>IT IS THE ESSENTIAL FIRST STEP FOR ONGOING ACTION.</a:t>
            </a:r>
          </a:p>
          <a:p>
            <a:r>
              <a:rPr lang="en-US" sz="1200" b="1" baseline="0" dirty="0"/>
              <a:t>3,</a:t>
            </a:r>
          </a:p>
          <a:p>
            <a:r>
              <a:rPr lang="en-US" sz="1200" b="1" baseline="0" dirty="0"/>
              <a:t>CURSILLO IS ABOUT MAKING FRIENDS HOPEFULLY HELPING OTHERS BECOME FRIENDS OF CHRIST.</a:t>
            </a:r>
          </a:p>
          <a:p>
            <a:endParaRPr lang="en-US" sz="1200" b="1" baseline="0" dirty="0"/>
          </a:p>
          <a:p>
            <a:r>
              <a:rPr lang="en-US" sz="1200" b="1" baseline="0" dirty="0"/>
              <a:t>MAKE A FRIEND</a:t>
            </a:r>
          </a:p>
          <a:p>
            <a:r>
              <a:rPr lang="en-US" sz="1200" b="1" baseline="0" dirty="0"/>
              <a:t>BE A FRIEND</a:t>
            </a:r>
          </a:p>
          <a:p>
            <a:r>
              <a:rPr lang="en-US" sz="1200" b="1" baseline="0" dirty="0"/>
              <a:t>BRING A FRIEND TO CHRIST</a:t>
            </a:r>
            <a:endParaRPr lang="en-US" sz="1200" b="1" dirty="0"/>
          </a:p>
        </p:txBody>
      </p:sp>
      <p:sp>
        <p:nvSpPr>
          <p:cNvPr id="4" name="Slide Number Placeholder 3"/>
          <p:cNvSpPr>
            <a:spLocks noGrp="1"/>
          </p:cNvSpPr>
          <p:nvPr>
            <p:ph type="sldNum" sz="quarter" idx="10"/>
          </p:nvPr>
        </p:nvSpPr>
        <p:spPr/>
        <p:txBody>
          <a:bodyPr/>
          <a:lstStyle/>
          <a:p>
            <a:fld id="{AA49FAF7-48B1-3142-B5DC-C70DEED58615}" type="slidenum">
              <a:rPr lang="en-US" smtClean="0"/>
              <a:t>25</a:t>
            </a:fld>
            <a:endParaRPr lang="en-US" dirty="0"/>
          </a:p>
        </p:txBody>
      </p:sp>
    </p:spTree>
    <p:extLst>
      <p:ext uri="{BB962C8B-B14F-4D97-AF65-F5344CB8AC3E}">
        <p14:creationId xmlns:p14="http://schemas.microsoft.com/office/powerpoint/2010/main" val="2242428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baseline="0" dirty="0"/>
              <a:t>#6 GRACE.  ANOTHER KEY ELEMENT IN OUR CHARISM.  </a:t>
            </a:r>
          </a:p>
          <a:p>
            <a:r>
              <a:rPr lang="en-US" sz="1200" b="1" baseline="0" dirty="0"/>
              <a:t>WE NEED TO KNOW HOW IT IS </a:t>
            </a:r>
          </a:p>
          <a:p>
            <a:r>
              <a:rPr lang="en-US" sz="1200" b="1" baseline="0" dirty="0"/>
              <a:t>1,</a:t>
            </a:r>
          </a:p>
          <a:p>
            <a:r>
              <a:rPr lang="en-US" sz="1200" b="1" baseline="0" dirty="0"/>
              <a:t>OFFERED FULLY TO EACH PERSON SO THAT THEY MAY LIVE IN COMMUNION WITH CHRIST. </a:t>
            </a:r>
          </a:p>
          <a:p>
            <a:r>
              <a:rPr lang="en-US" sz="1200" b="1" baseline="0" dirty="0"/>
              <a:t>TO LIVE THE LIFE OF GRACE</a:t>
            </a:r>
          </a:p>
          <a:p>
            <a:r>
              <a:rPr lang="en-US" sz="1200" b="1" baseline="0" dirty="0"/>
              <a:t>AS </a:t>
            </a:r>
          </a:p>
          <a:p>
            <a:r>
              <a:rPr lang="en-US" sz="1200" b="1" baseline="0" dirty="0"/>
              <a:t>2,</a:t>
            </a:r>
          </a:p>
          <a:p>
            <a:r>
              <a:rPr lang="en-US" sz="1200" b="1" baseline="0" dirty="0"/>
              <a:t>ST IRENAEUS SAYS “ WE BECOME FULLY ALIVE AS PERSONS AS WE LIVE THE LIFE OF GRACE”</a:t>
            </a:r>
          </a:p>
          <a:p>
            <a:r>
              <a:rPr lang="en-US" sz="1200" b="1" baseline="0" dirty="0"/>
              <a:t>WE KNOW WHAT IT’S LIKE TO BE FULLY ALIVE, LIVING IN GRACE AND WE WANT IT FOR OTHERS </a:t>
            </a:r>
          </a:p>
          <a:p>
            <a:endParaRPr lang="en-US" sz="1200" b="1" baseline="0" dirty="0"/>
          </a:p>
          <a:p>
            <a:r>
              <a:rPr lang="en-US" sz="1200" b="1" baseline="0" dirty="0"/>
              <a:t>LIVING IN GRACE GETS YOU THERE AND OF COARSE THE CM HAS THIS FRONT AND CENTER WHEN WE SAY  </a:t>
            </a:r>
          </a:p>
          <a:p>
            <a:r>
              <a:rPr lang="en-US" sz="1200" b="1" baseline="0" dirty="0"/>
              <a:t>4,</a:t>
            </a:r>
          </a:p>
          <a:p>
            <a:r>
              <a:rPr lang="en-US" sz="1200" b="1" baseline="0" dirty="0"/>
              <a:t>DE COLORES </a:t>
            </a:r>
          </a:p>
        </p:txBody>
      </p:sp>
      <p:sp>
        <p:nvSpPr>
          <p:cNvPr id="4" name="Slide Number Placeholder 3"/>
          <p:cNvSpPr>
            <a:spLocks noGrp="1"/>
          </p:cNvSpPr>
          <p:nvPr>
            <p:ph type="sldNum" sz="quarter" idx="10"/>
          </p:nvPr>
        </p:nvSpPr>
        <p:spPr/>
        <p:txBody>
          <a:bodyPr/>
          <a:lstStyle/>
          <a:p>
            <a:fld id="{AA49FAF7-48B1-3142-B5DC-C70DEED58615}" type="slidenum">
              <a:rPr lang="en-US" smtClean="0"/>
              <a:t>26</a:t>
            </a:fld>
            <a:endParaRPr lang="en-US" dirty="0"/>
          </a:p>
        </p:txBody>
      </p:sp>
    </p:spTree>
    <p:extLst>
      <p:ext uri="{BB962C8B-B14F-4D97-AF65-F5344CB8AC3E}">
        <p14:creationId xmlns:p14="http://schemas.microsoft.com/office/powerpoint/2010/main" val="15139492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#7 THE TRIPLE ENCOUNTER</a:t>
            </a:r>
          </a:p>
          <a:p>
            <a:r>
              <a:rPr lang="en-US" sz="1200" b="1" dirty="0"/>
              <a:t>1, </a:t>
            </a:r>
          </a:p>
          <a:p>
            <a:r>
              <a:rPr lang="en-US" sz="1200" b="1" dirty="0"/>
              <a:t>AND ENCOUNTER WITH SELF, CHRIST,</a:t>
            </a:r>
            <a:r>
              <a:rPr lang="en-US" sz="1200" b="1" baseline="0" dirty="0"/>
              <a:t> AND OTHERS</a:t>
            </a:r>
          </a:p>
          <a:p>
            <a:endParaRPr lang="en-US" sz="1200" b="1" baseline="0" dirty="0"/>
          </a:p>
          <a:p>
            <a:r>
              <a:rPr lang="en-US" sz="1200" b="1" u="sng" baseline="0" dirty="0"/>
              <a:t>SELF</a:t>
            </a:r>
            <a:r>
              <a:rPr lang="en-US" sz="1200" b="1" baseline="0" dirty="0"/>
              <a:t> … IS THE FIRST STEP TOWARDS PERSONAL FULFILMENT AND CRITICAL IN MAKING THE OTHER ENCOUNTERS.</a:t>
            </a:r>
          </a:p>
          <a:p>
            <a:endParaRPr lang="en-US" sz="1200" b="1" baseline="0" dirty="0"/>
          </a:p>
          <a:p>
            <a:r>
              <a:rPr lang="en-US" sz="1200" b="1" u="sng" baseline="0" dirty="0"/>
              <a:t>CHRIST</a:t>
            </a:r>
            <a:r>
              <a:rPr lang="en-US" sz="1200" b="1" baseline="0" dirty="0"/>
              <a:t> … NOT SO MUCH TALKING ABOUT CHRIST BUT ABOUT LIVING CHRIST.</a:t>
            </a:r>
          </a:p>
          <a:p>
            <a:r>
              <a:rPr lang="en-US" sz="1200" b="1" baseline="0" dirty="0"/>
              <a:t>ST. PAUL IN GALATIANS 2:20  “ IT IS NO LONGER I WHO LIVES, BUT CHRIST WHO LIVES IN ME”</a:t>
            </a:r>
          </a:p>
          <a:p>
            <a:endParaRPr lang="en-US" sz="1200" b="1" baseline="0" dirty="0"/>
          </a:p>
          <a:p>
            <a:r>
              <a:rPr lang="en-US" sz="1200" b="1" u="sng" baseline="0" dirty="0"/>
              <a:t>OTHERS</a:t>
            </a:r>
            <a:r>
              <a:rPr lang="en-US" sz="1200" b="1" baseline="0" dirty="0"/>
              <a:t> ….  IT IS A NATURAL CONSEQUENCE TO WANT OTHERS TO KNOW WHAT YOU KNOW AND HAVE FROM THE JOY FROM LIVING IN GRACE. </a:t>
            </a:r>
          </a:p>
          <a:p>
            <a:endParaRPr lang="en-US" sz="1200" b="1" dirty="0"/>
          </a:p>
        </p:txBody>
      </p:sp>
      <p:sp>
        <p:nvSpPr>
          <p:cNvPr id="4" name="Slide Number Placeholder 3"/>
          <p:cNvSpPr>
            <a:spLocks noGrp="1"/>
          </p:cNvSpPr>
          <p:nvPr>
            <p:ph type="sldNum" sz="quarter" idx="10"/>
          </p:nvPr>
        </p:nvSpPr>
        <p:spPr/>
        <p:txBody>
          <a:bodyPr/>
          <a:lstStyle/>
          <a:p>
            <a:fld id="{AA49FAF7-48B1-3142-B5DC-C70DEED58615}" type="slidenum">
              <a:rPr lang="en-US" smtClean="0"/>
              <a:t>27</a:t>
            </a:fld>
            <a:endParaRPr lang="en-US" dirty="0"/>
          </a:p>
        </p:txBody>
      </p:sp>
    </p:spTree>
    <p:extLst>
      <p:ext uri="{BB962C8B-B14F-4D97-AF65-F5344CB8AC3E}">
        <p14:creationId xmlns:p14="http://schemas.microsoft.com/office/powerpoint/2010/main" val="173098380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THIS IS A REPEAT FROM EDUARDO’S TRIPOD</a:t>
            </a:r>
            <a:r>
              <a:rPr lang="en-US" sz="1200" b="1" baseline="0" dirty="0"/>
              <a:t> WITH MORE DETAIL ON THE PERSON WE LOOK FOR IN THE CURSILLO</a:t>
            </a:r>
            <a:endParaRPr lang="en-US" sz="1200" b="1" dirty="0"/>
          </a:p>
          <a:p>
            <a:r>
              <a:rPr lang="en-US" sz="1200" b="1" dirty="0"/>
              <a:t>1,</a:t>
            </a:r>
          </a:p>
          <a:p>
            <a:r>
              <a:rPr lang="en-US" sz="1200" b="1" baseline="0" dirty="0"/>
              <a:t>THE FARAWAY BUT ITS NOT </a:t>
            </a:r>
            <a:r>
              <a:rPr lang="en-US" sz="1200" b="1" dirty="0"/>
              <a:t>EXCLUSIVE</a:t>
            </a:r>
            <a:r>
              <a:rPr lang="en-US" sz="1200" b="1" baseline="0" dirty="0"/>
              <a:t> BUT PRIMARILY</a:t>
            </a:r>
          </a:p>
          <a:p>
            <a:r>
              <a:rPr lang="en-US" sz="1200" b="1" baseline="0" dirty="0"/>
              <a:t>THE ONE DOESN’T KNOW IF THEY HAVE FAITH</a:t>
            </a:r>
          </a:p>
          <a:p>
            <a:r>
              <a:rPr lang="en-US" sz="1200" b="1" baseline="0" dirty="0"/>
              <a:t>THE ONE THAT DOESN’T KNOW THAT GOD LOVES THEM</a:t>
            </a:r>
          </a:p>
          <a:p>
            <a:r>
              <a:rPr lang="en-US" sz="1200" b="1" baseline="0" dirty="0"/>
              <a:t>THE ONE THAT’S NOT INFORMED OR MISINFORMED.</a:t>
            </a:r>
          </a:p>
          <a:p>
            <a:endParaRPr lang="en-US" sz="1800" b="1" cap="all" baseline="0"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cap="all" dirty="0">
                <a:solidFill>
                  <a:schemeClr val="tx1"/>
                </a:solidFill>
                <a:effectLst/>
                <a:latin typeface="+mn-lt"/>
                <a:ea typeface="+mn-ea"/>
                <a:cs typeface="+mn-cs"/>
              </a:rPr>
              <a:t>it is clear that all people should know that God loves them.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cap="all" dirty="0">
                <a:solidFill>
                  <a:schemeClr val="tx1"/>
                </a:solidFill>
                <a:effectLst/>
                <a:latin typeface="+mn-lt"/>
                <a:ea typeface="+mn-ea"/>
                <a:cs typeface="+mn-cs"/>
              </a:rPr>
              <a:t>All people are to enjoy the love of God.  And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cap="all" dirty="0">
                <a:solidFill>
                  <a:schemeClr val="tx1"/>
                </a:solidFill>
                <a:effectLst/>
                <a:latin typeface="+mn-lt"/>
                <a:ea typeface="+mn-ea"/>
                <a:cs typeface="+mn-cs"/>
              </a:rPr>
              <a:t>within all the world’s people,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cap="all" dirty="0">
                <a:solidFill>
                  <a:schemeClr val="tx1"/>
                </a:solidFill>
                <a:effectLst/>
                <a:latin typeface="+mn-lt"/>
                <a:ea typeface="+mn-ea"/>
                <a:cs typeface="+mn-cs"/>
              </a:rPr>
              <a:t>the attention of the Charism of Cursillo is directed in particular to the far away;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cap="all" dirty="0">
                <a:solidFill>
                  <a:schemeClr val="tx1"/>
                </a:solidFill>
                <a:effectLst/>
                <a:latin typeface="+mn-lt"/>
                <a:ea typeface="+mn-ea"/>
                <a:cs typeface="+mn-cs"/>
              </a:rPr>
              <a:t>to those who are far away from the Lord.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cap="all" dirty="0">
                <a:solidFill>
                  <a:schemeClr val="tx1"/>
                </a:solidFill>
                <a:effectLst/>
                <a:latin typeface="+mn-lt"/>
                <a:ea typeface="+mn-ea"/>
                <a:cs typeface="+mn-cs"/>
              </a:rPr>
              <a:t>(</a:t>
            </a:r>
            <a:r>
              <a:rPr lang="en-US" sz="1200" b="1" i="1" kern="1200" cap="all" dirty="0">
                <a:solidFill>
                  <a:schemeClr val="tx1"/>
                </a:solidFill>
                <a:effectLst/>
                <a:latin typeface="+mn-lt"/>
                <a:ea typeface="+mn-ea"/>
                <a:cs typeface="+mn-cs"/>
              </a:rPr>
              <a:t>Study of the Charism, P-85)</a:t>
            </a:r>
            <a:endParaRPr lang="en-US" sz="1800" b="1" cap="all" baseline="0" dirty="0"/>
          </a:p>
          <a:p>
            <a:endParaRPr lang="en-US" sz="1800" b="1" cap="all" baseline="0" dirty="0"/>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b="1" kern="1200" cap="all" baseline="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b="1" kern="1200" cap="all" baseline="0" dirty="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b="1" kern="1200" cap="all" dirty="0">
              <a:solidFill>
                <a:schemeClr val="tx1"/>
              </a:solidFill>
              <a:effectLst/>
              <a:latin typeface="+mn-lt"/>
              <a:ea typeface="+mn-ea"/>
              <a:cs typeface="+mn-cs"/>
            </a:endParaRPr>
          </a:p>
          <a:p>
            <a:endParaRPr lang="en-US" sz="1800" b="1" baseline="0" dirty="0"/>
          </a:p>
          <a:p>
            <a:endParaRPr lang="en-US" sz="1800" b="1" baseline="0" dirty="0"/>
          </a:p>
          <a:p>
            <a:endParaRPr lang="en-US" sz="1800" b="1" dirty="0"/>
          </a:p>
        </p:txBody>
      </p:sp>
      <p:sp>
        <p:nvSpPr>
          <p:cNvPr id="4" name="Slide Number Placeholder 3"/>
          <p:cNvSpPr>
            <a:spLocks noGrp="1"/>
          </p:cNvSpPr>
          <p:nvPr>
            <p:ph type="sldNum" sz="quarter" idx="10"/>
          </p:nvPr>
        </p:nvSpPr>
        <p:spPr/>
        <p:txBody>
          <a:bodyPr/>
          <a:lstStyle/>
          <a:p>
            <a:fld id="{AA49FAF7-48B1-3142-B5DC-C70DEED58615}" type="slidenum">
              <a:rPr lang="en-US" smtClean="0"/>
              <a:t>28</a:t>
            </a:fld>
            <a:endParaRPr lang="en-US" dirty="0"/>
          </a:p>
        </p:txBody>
      </p:sp>
    </p:spTree>
    <p:extLst>
      <p:ext uri="{BB962C8B-B14F-4D97-AF65-F5344CB8AC3E}">
        <p14:creationId xmlns:p14="http://schemas.microsoft.com/office/powerpoint/2010/main" val="16007018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cap="all" baseline="0" dirty="0">
                <a:solidFill>
                  <a:schemeClr val="tx1"/>
                </a:solidFill>
                <a:effectLst/>
                <a:latin typeface="+mn-lt"/>
                <a:ea typeface="+mn-ea"/>
                <a:cs typeface="+mn-cs"/>
              </a:rPr>
              <a:t>I ALSO WANTED TO INCLUDE THIS QUOTE FROM OUR SA ON THE PERSON OF CURSILLO.</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cap="all" dirty="0">
                <a:solidFill>
                  <a:schemeClr val="tx1"/>
                </a:solidFill>
                <a:effectLst/>
                <a:latin typeface="+mn-lt"/>
                <a:ea typeface="+mn-ea"/>
                <a:cs typeface="+mn-cs"/>
              </a:rPr>
              <a:t>1,</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cap="all" dirty="0">
                <a:solidFill>
                  <a:schemeClr val="tx1"/>
                </a:solidFill>
                <a:effectLst/>
                <a:latin typeface="+mn-lt"/>
                <a:ea typeface="+mn-ea"/>
                <a:cs typeface="+mn-cs"/>
              </a:rPr>
              <a:t>In dealing with Cursillo “structures”,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cap="all" dirty="0">
                <a:solidFill>
                  <a:schemeClr val="tx1"/>
                </a:solidFill>
                <a:effectLst/>
                <a:latin typeface="+mn-lt"/>
                <a:ea typeface="+mn-ea"/>
                <a:cs typeface="+mn-cs"/>
              </a:rPr>
              <a:t>whether they are secretariats or schools of leaders,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cap="all" dirty="0">
                <a:solidFill>
                  <a:schemeClr val="tx1"/>
                </a:solidFill>
                <a:effectLst/>
                <a:latin typeface="+mn-lt"/>
                <a:ea typeface="+mn-ea"/>
                <a:cs typeface="+mn-cs"/>
              </a:rPr>
              <a:t>we must insist on the priority of the person over the structure.</a:t>
            </a:r>
            <a:r>
              <a:rPr lang="en-US" sz="1200" b="1" kern="1200" cap="all" baseline="0" dirty="0">
                <a:solidFill>
                  <a:schemeClr val="tx1"/>
                </a:solidFill>
                <a:effectLst/>
                <a:latin typeface="+mn-lt"/>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cap="all" baseline="0" dirty="0">
                <a:solidFill>
                  <a:schemeClr val="tx1"/>
                </a:solidFill>
                <a:effectLst/>
                <a:latin typeface="+mn-lt"/>
                <a:ea typeface="+mn-ea"/>
                <a:cs typeface="+mn-cs"/>
              </a:rPr>
              <a:t>The person does not exist for the structure, but, rather,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cap="all" baseline="0" dirty="0">
                <a:solidFill>
                  <a:schemeClr val="tx1"/>
                </a:solidFill>
                <a:effectLst/>
                <a:latin typeface="+mn-lt"/>
                <a:ea typeface="+mn-ea"/>
                <a:cs typeface="+mn-cs"/>
              </a:rPr>
              <a:t>the structure exists for the person.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cap="all" baseline="0" dirty="0">
                <a:solidFill>
                  <a:schemeClr val="tx1"/>
                </a:solidFill>
                <a:effectLst/>
                <a:latin typeface="+mn-lt"/>
                <a:ea typeface="+mn-ea"/>
                <a:cs typeface="+mn-cs"/>
              </a:rPr>
              <a:t>(FR. DAVID SMITH, STUDY OF THE CHARISM)</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cap="all" baseline="0" dirty="0">
                <a:solidFill>
                  <a:schemeClr val="tx1"/>
                </a:solidFill>
                <a:effectLst/>
                <a:latin typeface="+mn-lt"/>
                <a:ea typeface="+mn-ea"/>
                <a:cs typeface="+mn-cs"/>
              </a:rPr>
              <a:t>2,</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cap="all" baseline="0" dirty="0">
                <a:solidFill>
                  <a:schemeClr val="tx1"/>
                </a:solidFill>
                <a:effectLst/>
                <a:latin typeface="+mn-lt"/>
                <a:ea typeface="+mn-ea"/>
                <a:cs typeface="+mn-cs"/>
              </a:rPr>
              <a:t>SO WE CAN ADD THIS TO THE LIST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cap="all" baseline="0" dirty="0">
                <a:solidFill>
                  <a:schemeClr val="tx1"/>
                </a:solidFill>
                <a:effectLst/>
                <a:latin typeface="+mn-lt"/>
                <a:ea typeface="+mn-ea"/>
                <a:cs typeface="+mn-cs"/>
              </a:rPr>
              <a:t>PERSON AND STRUCTURE , AS ANOTHER DYNAMIC IN OUR MOVMEMENT TO PROTECT FROM CHOKING OUT THE SPIRIT.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cap="all" baseline="0" dirty="0">
                <a:solidFill>
                  <a:schemeClr val="tx1"/>
                </a:solidFill>
                <a:effectLst/>
                <a:latin typeface="+mn-lt"/>
                <a:ea typeface="+mn-ea"/>
                <a:cs typeface="+mn-cs"/>
              </a:rPr>
              <a:t>CHARISM AND ORGANIZATOIN</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cap="all" baseline="0" dirty="0">
                <a:solidFill>
                  <a:schemeClr val="tx1"/>
                </a:solidFill>
                <a:effectLst/>
                <a:latin typeface="+mn-lt"/>
                <a:ea typeface="+mn-ea"/>
                <a:cs typeface="+mn-cs"/>
              </a:rPr>
              <a:t>NORMS AND CRITERION</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1" kern="1200" cap="all" baseline="0" dirty="0">
                <a:solidFill>
                  <a:schemeClr val="tx1"/>
                </a:solidFill>
                <a:effectLst/>
                <a:latin typeface="+mn-lt"/>
                <a:ea typeface="+mn-ea"/>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b="1" kern="1200" cap="all" baseline="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A49FAF7-48B1-3142-B5DC-C70DEED58615}" type="slidenum">
              <a:rPr lang="en-US" smtClean="0"/>
              <a:t>29</a:t>
            </a:fld>
            <a:endParaRPr lang="en-US" dirty="0"/>
          </a:p>
        </p:txBody>
      </p:sp>
    </p:spTree>
    <p:extLst>
      <p:ext uri="{BB962C8B-B14F-4D97-AF65-F5344CB8AC3E}">
        <p14:creationId xmlns:p14="http://schemas.microsoft.com/office/powerpoint/2010/main" val="2372704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1" baseline="0" dirty="0"/>
              <a:t>AND SO FOR THE PAST 20 YEARS WE HAVE A NUMBER OF CURSILLO RESOURCES,  BOOKS AND WRITINGS, TO HELP US TO THIS END.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baseline="0" dirty="0"/>
              <a:t>1,</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baseline="0" dirty="0"/>
              <a:t>THE USA CURSILLO IS CLOSELY CONNECTED WITH THE FOUNDATION OF EDUARDO </a:t>
            </a:r>
            <a:r>
              <a:rPr lang="en-US" sz="1200" b="1" kern="1200" cap="all" baseline="0" dirty="0">
                <a:solidFill>
                  <a:schemeClr val="tx1"/>
                </a:solidFill>
                <a:latin typeface="+mn-lt"/>
                <a:ea typeface="+mn-ea"/>
                <a:cs typeface="+mn-cs"/>
              </a:rPr>
              <a:t>Bonnín Aguiló  (FEBA</a:t>
            </a:r>
            <a:r>
              <a:rPr lang="en-US" sz="1200" b="1" baseline="0" dirty="0"/>
              <a:t>) WHICH IS THE MAIN SOURCE OF EDUARDO’S BOOKS, WRITINGS, HISTORY, ETC.</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1"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sz="1200" b="1" baseline="0" dirty="0"/>
              <a:t>“SOME” OF THESE PUBLISHED BOOKS ARE.</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1" baseline="0" dirty="0"/>
              <a:t>2,</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b="1" dirty="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1" baseline="0" dirty="0"/>
          </a:p>
          <a:p>
            <a:endParaRPr lang="en-US" dirty="0"/>
          </a:p>
        </p:txBody>
      </p:sp>
      <p:sp>
        <p:nvSpPr>
          <p:cNvPr id="4" name="Slide Number Placeholder 3"/>
          <p:cNvSpPr>
            <a:spLocks noGrp="1"/>
          </p:cNvSpPr>
          <p:nvPr>
            <p:ph type="sldNum" sz="quarter" idx="10"/>
          </p:nvPr>
        </p:nvSpPr>
        <p:spPr/>
        <p:txBody>
          <a:bodyPr/>
          <a:lstStyle/>
          <a:p>
            <a:fld id="{AA49FAF7-48B1-3142-B5DC-C70DEED58615}" type="slidenum">
              <a:rPr lang="en-US" smtClean="0"/>
              <a:t>3</a:t>
            </a:fld>
            <a:endParaRPr lang="en-US" dirty="0"/>
          </a:p>
        </p:txBody>
      </p:sp>
    </p:spTree>
    <p:extLst>
      <p:ext uri="{BB962C8B-B14F-4D97-AF65-F5344CB8AC3E}">
        <p14:creationId xmlns:p14="http://schemas.microsoft.com/office/powerpoint/2010/main" val="371694803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AND LASTLY , WE ARE</a:t>
            </a:r>
            <a:r>
              <a:rPr lang="en-US" sz="1200" b="1" baseline="0" dirty="0"/>
              <a:t> A PEOPLE OF ENVIRONMENTS, ENVIRONMENTS THAT WE ARE TO LEAVEN, </a:t>
            </a:r>
          </a:p>
          <a:p>
            <a:endParaRPr lang="en-US" sz="1200" b="1" baseline="0" dirty="0"/>
          </a:p>
          <a:p>
            <a:r>
              <a:rPr lang="en-US" sz="1200" b="1" baseline="0" dirty="0"/>
              <a:t>LEAVEN = A PERVASIVE INFLUENCE THAT MODIFIES SOMETHING OR TRANSFORMS IT FOR THE BETTER.</a:t>
            </a:r>
          </a:p>
          <a:p>
            <a:endParaRPr lang="en-US" sz="1200" b="1" baseline="0" dirty="0"/>
          </a:p>
          <a:p>
            <a:r>
              <a:rPr lang="en-US" sz="1200" b="1" dirty="0"/>
              <a:t>THE ENVIRONMENT</a:t>
            </a:r>
            <a:r>
              <a:rPr lang="en-US" sz="1200" b="1" baseline="0" dirty="0"/>
              <a:t> IN THE CURSILLO IS </a:t>
            </a:r>
          </a:p>
          <a:p>
            <a:r>
              <a:rPr lang="en-US" sz="1200" b="1" baseline="0" dirty="0"/>
              <a:t>1,</a:t>
            </a:r>
          </a:p>
          <a:p>
            <a:r>
              <a:rPr lang="en-US" sz="1200" b="1" baseline="0" dirty="0"/>
              <a:t>THE PERSON CENTERED ENVIRONMENT.</a:t>
            </a:r>
          </a:p>
          <a:p>
            <a:r>
              <a:rPr lang="en-US" sz="1200" b="1" baseline="0" dirty="0"/>
              <a:t>2,</a:t>
            </a:r>
          </a:p>
          <a:p>
            <a:r>
              <a:rPr lang="en-US" sz="1200" b="1" baseline="0" dirty="0"/>
              <a:t>ITS NOT ABOUT CHANGING STRUCTURES BUT ABOUT EVANGELIZING THE PERSON</a:t>
            </a:r>
          </a:p>
          <a:p>
            <a:r>
              <a:rPr lang="en-US" sz="1200" b="1" baseline="0" dirty="0"/>
              <a:t>AND SUBSEQUENTLY CHANGING THE WORLD ONE FREINDSHIP AT A TIME.</a:t>
            </a:r>
          </a:p>
          <a:p>
            <a:r>
              <a:rPr lang="en-US" sz="1200" baseline="0" dirty="0"/>
              <a:t>  </a:t>
            </a:r>
            <a:endParaRPr lang="en-US" sz="1200" dirty="0"/>
          </a:p>
          <a:p>
            <a:endParaRPr lang="en-US" sz="2000" dirty="0"/>
          </a:p>
        </p:txBody>
      </p:sp>
      <p:sp>
        <p:nvSpPr>
          <p:cNvPr id="4" name="Slide Number Placeholder 3"/>
          <p:cNvSpPr>
            <a:spLocks noGrp="1"/>
          </p:cNvSpPr>
          <p:nvPr>
            <p:ph type="sldNum" sz="quarter" idx="10"/>
          </p:nvPr>
        </p:nvSpPr>
        <p:spPr/>
        <p:txBody>
          <a:bodyPr/>
          <a:lstStyle/>
          <a:p>
            <a:fld id="{AA49FAF7-48B1-3142-B5DC-C70DEED58615}" type="slidenum">
              <a:rPr lang="en-US" smtClean="0"/>
              <a:t>30</a:t>
            </a:fld>
            <a:endParaRPr lang="en-US" dirty="0"/>
          </a:p>
        </p:txBody>
      </p:sp>
    </p:spTree>
    <p:extLst>
      <p:ext uri="{BB962C8B-B14F-4D97-AF65-F5344CB8AC3E}">
        <p14:creationId xmlns:p14="http://schemas.microsoft.com/office/powerpoint/2010/main" val="348720170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b="1" dirty="0"/>
              <a:t>SO</a:t>
            </a:r>
            <a:r>
              <a:rPr lang="en-US" b="1" baseline="0" dirty="0"/>
              <a:t> HERE IS THE LIST OF CRITERION,</a:t>
            </a:r>
          </a:p>
          <a:p>
            <a:r>
              <a:rPr lang="en-US" b="1" baseline="0" dirty="0"/>
              <a:t>1, </a:t>
            </a:r>
          </a:p>
          <a:p>
            <a:r>
              <a:rPr lang="en-US" b="1" baseline="0" dirty="0"/>
              <a:t>WE HAVE ONE FOUNDER</a:t>
            </a:r>
          </a:p>
          <a:p>
            <a:r>
              <a:rPr lang="en-US" b="1" baseline="0" dirty="0"/>
              <a:t>WE ARE A LAY MOVEMENT</a:t>
            </a:r>
          </a:p>
          <a:p>
            <a:r>
              <a:rPr lang="en-US" b="1" baseline="0" dirty="0"/>
              <a:t>THE ESSENCE OF OUR MOVEMENT IS (JESUS CHRIST, THE PERSON, FRIENDSHIP)</a:t>
            </a:r>
          </a:p>
          <a:p>
            <a:r>
              <a:rPr lang="en-US" b="1" baseline="0" dirty="0"/>
              <a:t>WE HAVE A THREE PHASE METHOD TO ENCOURAGE FRIENDSHIPS PRECURSILLO, 3-DAY, POSTCURSILLO</a:t>
            </a:r>
          </a:p>
          <a:p>
            <a:r>
              <a:rPr lang="en-US" b="1" baseline="0" dirty="0"/>
              <a:t>WE JOYFULY PROCLAIM , CENTERED IN CHRIST, BY OUR WITNESS FOR CONVERSIONS</a:t>
            </a:r>
          </a:p>
          <a:p>
            <a:r>
              <a:rPr lang="en-US" b="1" baseline="0" dirty="0"/>
              <a:t>BY LIVING IN GRACE AND HELPING OTHERS LIVE IN GRACE</a:t>
            </a:r>
          </a:p>
          <a:p>
            <a:r>
              <a:rPr lang="en-US" b="1" baseline="0" dirty="0"/>
              <a:t>BY ENCOUNTERING OURSELVES, CHRIST, AND OTHERS</a:t>
            </a:r>
          </a:p>
          <a:p>
            <a:r>
              <a:rPr lang="en-US" b="1" baseline="0" dirty="0"/>
              <a:t>PRIMARILY BUT NOT EXCLUSIVELY TO THE FARAWAY</a:t>
            </a:r>
          </a:p>
          <a:p>
            <a:r>
              <a:rPr lang="en-US" b="1" baseline="0" dirty="0"/>
              <a:t>TO LEAVEN OUR ENVIRONMENTS, TO GIVE OUR ENVIRONMENTS A CHRSITIAN FOUNDATION.</a:t>
            </a:r>
            <a:endParaRPr lang="en-US" b="1" dirty="0"/>
          </a:p>
        </p:txBody>
      </p:sp>
      <p:sp>
        <p:nvSpPr>
          <p:cNvPr id="4" name="Slide Number Placeholder 3"/>
          <p:cNvSpPr>
            <a:spLocks noGrp="1"/>
          </p:cNvSpPr>
          <p:nvPr>
            <p:ph type="sldNum" sz="quarter" idx="10"/>
          </p:nvPr>
        </p:nvSpPr>
        <p:spPr/>
        <p:txBody>
          <a:bodyPr/>
          <a:lstStyle/>
          <a:p>
            <a:fld id="{AA49FAF7-48B1-3142-B5DC-C70DEED58615}" type="slidenum">
              <a:rPr lang="en-US" smtClean="0"/>
              <a:t>31</a:t>
            </a:fld>
            <a:endParaRPr lang="en-US" dirty="0"/>
          </a:p>
        </p:txBody>
      </p:sp>
    </p:spTree>
    <p:extLst>
      <p:ext uri="{BB962C8B-B14F-4D97-AF65-F5344CB8AC3E}">
        <p14:creationId xmlns:p14="http://schemas.microsoft.com/office/powerpoint/2010/main" val="338701062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KNOWING</a:t>
            </a:r>
            <a:r>
              <a:rPr lang="en-US" sz="1200" b="1" baseline="0" dirty="0"/>
              <a:t> THIS WE ARE TO KEEP IN MIND THAT </a:t>
            </a:r>
            <a:endParaRPr lang="en-US" sz="1200" b="1" dirty="0"/>
          </a:p>
          <a:p>
            <a:endParaRPr lang="en-US" sz="1200" b="1" dirty="0"/>
          </a:p>
          <a:p>
            <a:r>
              <a:rPr lang="en-US" sz="1200" b="1" dirty="0"/>
              <a:t>1,</a:t>
            </a:r>
          </a:p>
          <a:p>
            <a:r>
              <a:rPr lang="en-US" sz="1200" b="1" dirty="0"/>
              <a:t>ARE TO COMPLIMENT EACH OTHER</a:t>
            </a:r>
            <a:r>
              <a:rPr lang="en-US" sz="1200" b="1" baseline="0" dirty="0"/>
              <a:t> , ONE IS NOT THE AUTHROITY OVER THE OTHER.</a:t>
            </a:r>
          </a:p>
          <a:p>
            <a:r>
              <a:rPr lang="en-US" sz="1200" b="1" baseline="0" dirty="0"/>
              <a:t>2,</a:t>
            </a:r>
          </a:p>
          <a:p>
            <a:r>
              <a:rPr lang="en-US" sz="1200" b="1" baseline="0" dirty="0"/>
              <a:t>THEY ARE TO SERVE THE CM IN FRIENDSHIP</a:t>
            </a:r>
          </a:p>
          <a:p>
            <a:r>
              <a:rPr lang="en-US" sz="1200" b="1" baseline="0" dirty="0"/>
              <a:t>3,</a:t>
            </a:r>
          </a:p>
          <a:p>
            <a:r>
              <a:rPr lang="en-US" sz="1200" b="1" baseline="0" dirty="0"/>
              <a:t>BY UNDERSTANDING AND LIVING THE CRITERIA OF THE CHARISM</a:t>
            </a:r>
          </a:p>
          <a:p>
            <a:r>
              <a:rPr lang="en-US" sz="1200" b="1" baseline="0" dirty="0"/>
              <a:t>4,</a:t>
            </a:r>
          </a:p>
          <a:p>
            <a:r>
              <a:rPr lang="en-US" sz="1200" b="1" baseline="0" dirty="0"/>
              <a:t>AND ALTHOUGH THE CHARISM IS COMPELLING, IT DOES NOT DEMAND</a:t>
            </a:r>
          </a:p>
          <a:p>
            <a:r>
              <a:rPr lang="en-US" sz="1200" b="1" baseline="0" dirty="0"/>
              <a:t>5,</a:t>
            </a:r>
          </a:p>
          <a:p>
            <a:r>
              <a:rPr lang="en-US" sz="1200" b="1" baseline="0" dirty="0"/>
              <a:t>BUT WHEN WE KNOW IT, WHEN WE UNDERSTAND IT, WE CAN LIVE IT</a:t>
            </a:r>
          </a:p>
          <a:p>
            <a:r>
              <a:rPr lang="en-US" sz="1200" b="1" baseline="0" dirty="0"/>
              <a:t>6,</a:t>
            </a:r>
          </a:p>
          <a:p>
            <a:r>
              <a:rPr lang="en-US" sz="1200" b="1" baseline="0" dirty="0"/>
              <a:t>TO FUNCTION THRU CRITERIA, TO LIVE BY THE CRITERIA </a:t>
            </a:r>
          </a:p>
          <a:p>
            <a:r>
              <a:rPr lang="en-US" sz="1200" b="1" baseline="0" dirty="0"/>
              <a:t>7,</a:t>
            </a:r>
          </a:p>
          <a:p>
            <a:r>
              <a:rPr lang="en-US" sz="1200" b="1" baseline="0" dirty="0"/>
              <a:t>AND HOPEFULLY DIMINISH CONFLICTS AND MISUNDERSTANDINGS.</a:t>
            </a:r>
          </a:p>
          <a:p>
            <a:r>
              <a:rPr lang="en-US" sz="1200" b="1" baseline="0" dirty="0"/>
              <a:t>8,</a:t>
            </a:r>
          </a:p>
          <a:p>
            <a:r>
              <a:rPr lang="en-US" sz="1200" b="1" baseline="0" dirty="0"/>
              <a:t>SO ALL OF US CAN PROMOTE AND LIVE THE ORIGINAL INTENT OF THE FOUNDER AND CURSILLO.  </a:t>
            </a:r>
          </a:p>
          <a:p>
            <a:endParaRPr lang="en-US" sz="1200" b="1" baseline="0" dirty="0"/>
          </a:p>
          <a:p>
            <a:r>
              <a:rPr lang="en-US" sz="1200" b="1" dirty="0"/>
              <a:t>SO TO REACH</a:t>
            </a:r>
            <a:r>
              <a:rPr lang="en-US" sz="1200" b="1" baseline="0" dirty="0"/>
              <a:t> A “UNITY AND PURPOSE AND UNDERSTANDING “ OF THE FOUNDATIONAL CHARISM IN OUR SECRETATRIAT AND SOL AND IN THE MOVEMENT AS A WHOLE …. WE WILL NEED TO STUDY AND FAMILIARIZE OURSELVES WITH EDUARDO’S LIFE , HIS WRITINGS, HIS BOOKS, THE FOUNDATIONAL CHARISM AND THE HISTORY OF CURSILLO.</a:t>
            </a:r>
          </a:p>
          <a:p>
            <a:endParaRPr lang="en-US" sz="1200" b="1" baseline="0" dirty="0"/>
          </a:p>
          <a:p>
            <a:r>
              <a:rPr lang="en-US" sz="1200" b="1" baseline="0" dirty="0"/>
              <a:t>THIS HELPS US KNOW THE FOUNDATIONAL CHARISM, WHAT IT IS AND ITS CRITERIA.  </a:t>
            </a:r>
          </a:p>
          <a:p>
            <a:endParaRPr lang="en-US" sz="1200" baseline="0" dirty="0"/>
          </a:p>
          <a:p>
            <a:endParaRPr lang="en-US" sz="1800" baseline="0" dirty="0"/>
          </a:p>
          <a:p>
            <a:endParaRPr lang="en-US" sz="1800" baseline="0" dirty="0"/>
          </a:p>
          <a:p>
            <a:endParaRPr lang="en-US" sz="1800" dirty="0"/>
          </a:p>
        </p:txBody>
      </p:sp>
      <p:sp>
        <p:nvSpPr>
          <p:cNvPr id="4" name="Slide Number Placeholder 3"/>
          <p:cNvSpPr>
            <a:spLocks noGrp="1"/>
          </p:cNvSpPr>
          <p:nvPr>
            <p:ph type="sldNum" sz="quarter" idx="10"/>
          </p:nvPr>
        </p:nvSpPr>
        <p:spPr/>
        <p:txBody>
          <a:bodyPr/>
          <a:lstStyle/>
          <a:p>
            <a:fld id="{AA49FAF7-48B1-3142-B5DC-C70DEED58615}" type="slidenum">
              <a:rPr lang="en-US" smtClean="0"/>
              <a:t>32</a:t>
            </a:fld>
            <a:endParaRPr lang="en-US" dirty="0"/>
          </a:p>
        </p:txBody>
      </p:sp>
    </p:spTree>
    <p:extLst>
      <p:ext uri="{BB962C8B-B14F-4D97-AF65-F5344CB8AC3E}">
        <p14:creationId xmlns:p14="http://schemas.microsoft.com/office/powerpoint/2010/main" val="35602158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SO TO REACH</a:t>
            </a:r>
            <a:r>
              <a:rPr lang="en-US" sz="1200" b="1" baseline="0" dirty="0"/>
              <a:t> A “UNITY AND PURPOSE AND UNDERSTANDING “ OF THE FOUNDATIONAL CHARISM IN OUR SECRETATRIAT AND SOL AND IN THE MOVEMENT AS A WHOLE</a:t>
            </a:r>
          </a:p>
          <a:p>
            <a:r>
              <a:rPr lang="en-US" sz="1200" b="1" baseline="0" dirty="0"/>
              <a:t>WE WILL NEED TO STUDY AND FAMILIARIZE OURSELVES WITH EDUARDO’S LIFE , HIS WRITINGS, HIS BOOKS, THE FOUNDATIONAL CHARISM AND THE HISTORY OF CURSILLO.</a:t>
            </a:r>
          </a:p>
          <a:p>
            <a:r>
              <a:rPr lang="en-US" sz="1200" b="1" dirty="0"/>
              <a:t>1,</a:t>
            </a:r>
          </a:p>
          <a:p>
            <a:r>
              <a:rPr lang="en-US" sz="1200" b="1" dirty="0"/>
              <a:t>AND</a:t>
            </a:r>
            <a:r>
              <a:rPr lang="en-US" sz="1200" b="1" baseline="0" dirty="0"/>
              <a:t> HERE ARE SOME RECOMMMENDATIONS </a:t>
            </a:r>
            <a:endParaRPr lang="en-US" sz="1200" b="1" dirty="0"/>
          </a:p>
        </p:txBody>
      </p:sp>
      <p:sp>
        <p:nvSpPr>
          <p:cNvPr id="4" name="Slide Number Placeholder 3"/>
          <p:cNvSpPr>
            <a:spLocks noGrp="1"/>
          </p:cNvSpPr>
          <p:nvPr>
            <p:ph type="sldNum" sz="quarter" idx="10"/>
          </p:nvPr>
        </p:nvSpPr>
        <p:spPr/>
        <p:txBody>
          <a:bodyPr/>
          <a:lstStyle/>
          <a:p>
            <a:fld id="{AA49FAF7-48B1-3142-B5DC-C70DEED58615}" type="slidenum">
              <a:rPr lang="en-US" smtClean="0"/>
              <a:t>33</a:t>
            </a:fld>
            <a:endParaRPr lang="en-US" dirty="0"/>
          </a:p>
        </p:txBody>
      </p:sp>
    </p:spTree>
    <p:extLst>
      <p:ext uri="{BB962C8B-B14F-4D97-AF65-F5344CB8AC3E}">
        <p14:creationId xmlns:p14="http://schemas.microsoft.com/office/powerpoint/2010/main" val="89175205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A49FAF7-48B1-3142-B5DC-C70DEED58615}" type="slidenum">
              <a:rPr lang="en-US" smtClean="0"/>
              <a:t>35</a:t>
            </a:fld>
            <a:endParaRPr lang="en-US" dirty="0"/>
          </a:p>
        </p:txBody>
      </p:sp>
    </p:spTree>
    <p:extLst>
      <p:ext uri="{BB962C8B-B14F-4D97-AF65-F5344CB8AC3E}">
        <p14:creationId xmlns:p14="http://schemas.microsoft.com/office/powerpoint/2010/main" val="15397129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baseline="0" dirty="0"/>
              <a:t>1,</a:t>
            </a:r>
          </a:p>
          <a:p>
            <a:r>
              <a:rPr lang="en-US" sz="1200" b="1" baseline="0" dirty="0"/>
              <a:t>FROM THE BOOK “STUDY OF THE CHARISM” WHICH IS A COMPILATION OF WRITINGS FROM EB, PUBLISCED IN 2010, REVISED IN 2013 </a:t>
            </a:r>
          </a:p>
          <a:p>
            <a:r>
              <a:rPr lang="en-US" sz="1200" b="1" baseline="0" dirty="0"/>
              <a:t>WERE MADE AWARE  HOW CHALLENGES CAN DEVELOP IN A MOVEMENT.  </a:t>
            </a:r>
          </a:p>
          <a:p>
            <a:r>
              <a:rPr lang="en-US" sz="1200" b="1" baseline="0" dirty="0"/>
              <a:t>2,</a:t>
            </a:r>
          </a:p>
          <a:p>
            <a:r>
              <a:rPr lang="en-US" sz="1200" b="1" baseline="0" dirty="0"/>
              <a:t>THE CHALLENGES EACH MOVEMENT HAS IN ITS FUNCTION.  AUTHENTIC FUNCTION.</a:t>
            </a:r>
            <a:endParaRPr lang="en-US" sz="2000" b="1" baseline="0" dirty="0"/>
          </a:p>
          <a:p>
            <a:r>
              <a:rPr lang="en-US" sz="1200" b="1" baseline="0" dirty="0"/>
              <a:t>3,</a:t>
            </a:r>
          </a:p>
          <a:p>
            <a:r>
              <a:rPr lang="en-US" sz="1200" b="1" baseline="0" dirty="0"/>
              <a:t>THE CHALLENGE BETWEEN THE CHARISM AND ORGANIZATION. </a:t>
            </a:r>
          </a:p>
          <a:p>
            <a:r>
              <a:rPr lang="en-US" sz="1200" b="1" baseline="0" dirty="0"/>
              <a:t>THE BOOK EXPLAINS THAT ALL MOVEMENTS BEGIN WITH A CHARISM.</a:t>
            </a:r>
          </a:p>
          <a:p>
            <a:r>
              <a:rPr lang="en-US" sz="1200" b="1" baseline="0" dirty="0"/>
              <a:t>AND AFTER THIS CHARISM  HAS BEEN BORN, AN ORGANIZATIONAL COMPONENT BECOMES NECESSARY TO PRESERVE AND DISSEMINATE THE  ESSENCE OF THE MOVEMENT </a:t>
            </a:r>
          </a:p>
          <a:p>
            <a:r>
              <a:rPr lang="en-US" sz="1200" b="1" baseline="0" dirty="0"/>
              <a:t>TO PUT IT IN PRACTICE.  </a:t>
            </a:r>
          </a:p>
          <a:p>
            <a:r>
              <a:rPr lang="en-US" sz="1200" b="1" baseline="0" dirty="0"/>
              <a:t>4,</a:t>
            </a:r>
          </a:p>
          <a:p>
            <a:r>
              <a:rPr lang="en-US" sz="1200" b="1" baseline="0" dirty="0"/>
              <a:t>THE PROBLEM COMES WHEN THE ORGANIZATION  CONSUME THE CHARISM OR CHOKE A CHARISM.</a:t>
            </a:r>
          </a:p>
          <a:p>
            <a:r>
              <a:rPr lang="en-US" sz="1200" b="1" baseline="0" dirty="0"/>
              <a:t>5,6,7</a:t>
            </a:r>
          </a:p>
          <a:p>
            <a:r>
              <a:rPr lang="en-US" sz="1200" b="1" baseline="0" dirty="0"/>
              <a:t>MEN AND WOMEN , RESPONSIBLE FOR THE ORGANIZATION AND ITS DIRECTION, CONSIDER IT NECESSARY TO ESTABLISH A NORM, AND PLACE THAT NORM ABOVE THE CRITERION.  </a:t>
            </a:r>
            <a:endParaRPr lang="en-US" sz="2000" b="1" baseline="0" dirty="0"/>
          </a:p>
          <a:p>
            <a:r>
              <a:rPr lang="en-US" sz="1200" b="1" baseline="0" dirty="0"/>
              <a:t>CRITERION BEING THE CHARACTERISTICS / ELEMENTS  OF THE CHARISM.</a:t>
            </a:r>
          </a:p>
          <a:p>
            <a:endParaRPr lang="en-US" sz="2000" b="1" baseline="0" dirty="0"/>
          </a:p>
          <a:p>
            <a:r>
              <a:rPr lang="en-US" sz="2000" b="1" baseline="0" dirty="0"/>
              <a:t>	</a:t>
            </a:r>
            <a:endParaRPr lang="en-US" b="1" baseline="0" dirty="0"/>
          </a:p>
          <a:p>
            <a:endParaRPr lang="en-US" b="1" baseline="0" dirty="0"/>
          </a:p>
        </p:txBody>
      </p:sp>
      <p:sp>
        <p:nvSpPr>
          <p:cNvPr id="4" name="Slide Number Placeholder 3"/>
          <p:cNvSpPr>
            <a:spLocks noGrp="1"/>
          </p:cNvSpPr>
          <p:nvPr>
            <p:ph type="sldNum" sz="quarter" idx="10"/>
          </p:nvPr>
        </p:nvSpPr>
        <p:spPr/>
        <p:txBody>
          <a:bodyPr/>
          <a:lstStyle/>
          <a:p>
            <a:fld id="{AA49FAF7-48B1-3142-B5DC-C70DEED58615}" type="slidenum">
              <a:rPr lang="en-US" smtClean="0"/>
              <a:t>4</a:t>
            </a:fld>
            <a:endParaRPr lang="en-US" dirty="0"/>
          </a:p>
        </p:txBody>
      </p:sp>
    </p:spTree>
    <p:extLst>
      <p:ext uri="{BB962C8B-B14F-4D97-AF65-F5344CB8AC3E}">
        <p14:creationId xmlns:p14="http://schemas.microsoft.com/office/powerpoint/2010/main" val="34406150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THIS</a:t>
            </a:r>
            <a:r>
              <a:rPr lang="en-US" b="1" baseline="0" dirty="0"/>
              <a:t> IS THE CHALLENGE, AND WE NEED TO UNDERSTAND OUR  CHARISM AND THE ROLE OUR  ORGANIZATION HAS IN PRESERVING IT.  </a:t>
            </a:r>
          </a:p>
          <a:p>
            <a:r>
              <a:rPr lang="en-US" b="1" baseline="0" dirty="0"/>
              <a:t>OUR CHARISM IS VERY IMPORTANT, SO LETS LOOK AT WHAT’S AT STAKE HERE.</a:t>
            </a:r>
            <a:endParaRPr lang="en-US" b="1" dirty="0"/>
          </a:p>
          <a:p>
            <a:r>
              <a:rPr lang="en-US" b="1" dirty="0"/>
              <a:t>1,2</a:t>
            </a:r>
          </a:p>
          <a:p>
            <a:r>
              <a:rPr lang="en-US" b="1" dirty="0"/>
              <a:t>THE WORD CHARISM MEANS GIFT,</a:t>
            </a:r>
            <a:r>
              <a:rPr lang="en-US" b="1" baseline="0" dirty="0"/>
              <a:t> AN EXTRAORDINARY GIFT.</a:t>
            </a:r>
          </a:p>
          <a:p>
            <a:r>
              <a:rPr lang="en-US" b="1" baseline="0" dirty="0"/>
              <a:t>3,4</a:t>
            </a:r>
          </a:p>
          <a:p>
            <a:r>
              <a:rPr lang="en-US" b="1" baseline="0" dirty="0"/>
              <a:t>GIVEN BY THE HS TO A BELIEVER, NOT JUST FOR THE ONE GIVEN IT BUT FOR THE ENTIRE CHURCH</a:t>
            </a:r>
          </a:p>
          <a:p>
            <a:r>
              <a:rPr lang="en-US" b="1" baseline="0" dirty="0"/>
              <a:t>4,</a:t>
            </a:r>
          </a:p>
          <a:p>
            <a:r>
              <a:rPr lang="en-US" b="1" baseline="0" dirty="0"/>
              <a:t>THE ESSENCE OF THE CHARISM OF CURSILLO </a:t>
            </a:r>
          </a:p>
          <a:p>
            <a:r>
              <a:rPr lang="en-US" b="1" baseline="0" dirty="0"/>
              <a:t>GOD LOVES YOU.</a:t>
            </a:r>
          </a:p>
          <a:p>
            <a:r>
              <a:rPr lang="en-US" b="1" baseline="0" dirty="0"/>
              <a:t>5,</a:t>
            </a:r>
          </a:p>
          <a:p>
            <a:r>
              <a:rPr lang="en-US" b="1" baseline="0" dirty="0"/>
              <a:t>AND THIS MESSAGE, OF ALL PLACES  WAS BORN ON THE ISLAND OF MALLORCA, SPAIN IN THE 1940’S.</a:t>
            </a:r>
          </a:p>
          <a:p>
            <a:r>
              <a:rPr lang="en-US" b="1" baseline="0" dirty="0"/>
              <a:t>WHERE GOD CHOSE TO SPEAK TO THE WORLD THROUGH OUR FOUNDER EDUARDO BONIN AGUILO</a:t>
            </a:r>
            <a:endParaRPr lang="en-US" b="1" dirty="0"/>
          </a:p>
          <a:p>
            <a:pPr marL="0" marR="0" lvl="0" indent="0" algn="l" defTabSz="4572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AND SO CURSILLO</a:t>
            </a:r>
            <a:r>
              <a:rPr lang="en-US" b="1" baseline="0" dirty="0"/>
              <a:t> NEEDS TO BE AND IS CENTERED ON ITS CHARISM.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b="1" baseline="0" dirty="0"/>
              <a:t>WERE GOING TO GO IN GREATER DETAIL ON THIS LATER IN THE PRESENTATION</a:t>
            </a:r>
            <a:endParaRPr lang="en-US" dirty="0"/>
          </a:p>
        </p:txBody>
      </p:sp>
      <p:sp>
        <p:nvSpPr>
          <p:cNvPr id="4" name="Slide Number Placeholder 3"/>
          <p:cNvSpPr>
            <a:spLocks noGrp="1"/>
          </p:cNvSpPr>
          <p:nvPr>
            <p:ph type="sldNum" sz="quarter" idx="10"/>
          </p:nvPr>
        </p:nvSpPr>
        <p:spPr/>
        <p:txBody>
          <a:bodyPr/>
          <a:lstStyle/>
          <a:p>
            <a:fld id="{AA49FAF7-48B1-3142-B5DC-C70DEED58615}" type="slidenum">
              <a:rPr lang="en-US" smtClean="0"/>
              <a:t>5</a:t>
            </a:fld>
            <a:endParaRPr lang="en-US" dirty="0"/>
          </a:p>
        </p:txBody>
      </p:sp>
    </p:spTree>
    <p:extLst>
      <p:ext uri="{BB962C8B-B14F-4D97-AF65-F5344CB8AC3E}">
        <p14:creationId xmlns:p14="http://schemas.microsoft.com/office/powerpoint/2010/main" val="2902570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SO TO AVOID</a:t>
            </a:r>
            <a:r>
              <a:rPr lang="en-US" sz="1200" b="1" baseline="0" dirty="0"/>
              <a:t> THE ORGANIZATION FROM CONSUMING THE CHARISM, THE NORM OVER THE CRITERION, </a:t>
            </a:r>
          </a:p>
          <a:p>
            <a:r>
              <a:rPr lang="en-US" sz="1200" b="1" baseline="0" dirty="0"/>
              <a:t>1,</a:t>
            </a:r>
          </a:p>
          <a:p>
            <a:r>
              <a:rPr lang="en-US" sz="1200" b="1" baseline="0" dirty="0"/>
              <a:t>ITS NECESSARY FOR THE MEN AND WOMEN WHO ASSUME THE RESPONSIBILITY FOR THE ORGANIZATION </a:t>
            </a:r>
          </a:p>
          <a:p>
            <a:r>
              <a:rPr lang="en-US" sz="1200" b="1" baseline="0" dirty="0"/>
              <a:t>HAVE SUFFICIENT CRITERION REGARDING THE TRUTH OF WHAT THEY PRESUME TO ORGANIZE. </a:t>
            </a:r>
          </a:p>
          <a:p>
            <a:r>
              <a:rPr lang="en-US" sz="1200" b="1" baseline="0" dirty="0"/>
              <a:t>2,</a:t>
            </a:r>
          </a:p>
          <a:p>
            <a:r>
              <a:rPr lang="en-US" sz="1200" b="1" baseline="0" dirty="0"/>
              <a:t>THYE MUST KNOW THE TRUTH / CRITERION OF THE CHARISM TO SUFFICIENTLY KNOW WHAT NEEDS TO BE ORGANIZED.  </a:t>
            </a:r>
          </a:p>
          <a:p>
            <a:r>
              <a:rPr lang="en-US" sz="1200" b="1" baseline="0" dirty="0"/>
              <a:t>THE CRITERION BEING CHARACTERISTICS / ELEMENTS OF THE CHARISM.</a:t>
            </a:r>
          </a:p>
          <a:p>
            <a:r>
              <a:rPr lang="en-US" sz="1200" b="1" baseline="0" dirty="0"/>
              <a:t>3,</a:t>
            </a:r>
          </a:p>
          <a:p>
            <a:r>
              <a:rPr lang="en-US" sz="1200" b="1" baseline="0" dirty="0"/>
              <a:t>AND THIS WAY WE CAN HOPEFULLY AVOID </a:t>
            </a:r>
          </a:p>
          <a:p>
            <a:r>
              <a:rPr lang="en-US" sz="1200" b="1" baseline="0" dirty="0"/>
              <a:t>DISTORTIONS, </a:t>
            </a:r>
          </a:p>
          <a:p>
            <a:r>
              <a:rPr lang="en-US" sz="1200" b="1" baseline="0" dirty="0"/>
              <a:t>MANIPULATIONS, AND </a:t>
            </a:r>
          </a:p>
          <a:p>
            <a:r>
              <a:rPr lang="en-US" sz="1200" b="1" baseline="0" dirty="0"/>
              <a:t>DIVERSIONS FROM THE TRUTH OF WHAT’S TO BE ORGANIZED</a:t>
            </a:r>
            <a:endParaRPr lang="en-US" sz="1200" b="1" dirty="0"/>
          </a:p>
        </p:txBody>
      </p:sp>
      <p:sp>
        <p:nvSpPr>
          <p:cNvPr id="4" name="Slide Number Placeholder 3"/>
          <p:cNvSpPr>
            <a:spLocks noGrp="1"/>
          </p:cNvSpPr>
          <p:nvPr>
            <p:ph type="sldNum" sz="quarter" idx="10"/>
          </p:nvPr>
        </p:nvSpPr>
        <p:spPr/>
        <p:txBody>
          <a:bodyPr/>
          <a:lstStyle/>
          <a:p>
            <a:fld id="{AA49FAF7-48B1-3142-B5DC-C70DEED58615}" type="slidenum">
              <a:rPr lang="en-US" smtClean="0"/>
              <a:t>6</a:t>
            </a:fld>
            <a:endParaRPr lang="en-US" dirty="0"/>
          </a:p>
        </p:txBody>
      </p:sp>
    </p:spTree>
    <p:extLst>
      <p:ext uri="{BB962C8B-B14F-4D97-AF65-F5344CB8AC3E}">
        <p14:creationId xmlns:p14="http://schemas.microsoft.com/office/powerpoint/2010/main" val="27895193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b="1" dirty="0"/>
              <a:t>1,2</a:t>
            </a:r>
          </a:p>
          <a:p>
            <a:endParaRPr lang="en-US" sz="1200" b="1" kern="1200" cap="all" baseline="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A49FAF7-48B1-3142-B5DC-C70DEED58615}" type="slidenum">
              <a:rPr lang="en-US" smtClean="0"/>
              <a:t>7</a:t>
            </a:fld>
            <a:endParaRPr lang="en-US" dirty="0"/>
          </a:p>
        </p:txBody>
      </p:sp>
    </p:spTree>
    <p:extLst>
      <p:ext uri="{BB962C8B-B14F-4D97-AF65-F5344CB8AC3E}">
        <p14:creationId xmlns:p14="http://schemas.microsoft.com/office/powerpoint/2010/main" val="33993820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AND SO</a:t>
            </a:r>
            <a:r>
              <a:rPr lang="en-US" sz="1200" b="1" baseline="0" dirty="0"/>
              <a:t> </a:t>
            </a:r>
            <a:r>
              <a:rPr lang="en-US" sz="1200" b="1" dirty="0"/>
              <a:t>THIS SETS THE STAGE FOR THIS</a:t>
            </a:r>
            <a:r>
              <a:rPr lang="en-US" sz="1200" b="1" baseline="0" dirty="0"/>
              <a:t> ROLLO WHERE </a:t>
            </a:r>
          </a:p>
          <a:p>
            <a:r>
              <a:rPr lang="en-US" sz="1200" b="1" baseline="0" dirty="0"/>
              <a:t>WE ARE GOING TO FOCUS  ON THE SECRETARTIAT AND SCHOOL OF LEADERS ,OUR TWO ORGANIZATIONAL STRUCTURES</a:t>
            </a:r>
          </a:p>
          <a:p>
            <a:r>
              <a:rPr lang="en-US" sz="1200" b="1" baseline="0" dirty="0"/>
              <a:t>AND THE CRITERIA OF THE CHARISM AS A WAY OF REACHING A UNITY OF PURPOSE AND UNDERSTANDING</a:t>
            </a:r>
          </a:p>
          <a:p>
            <a:r>
              <a:rPr lang="en-US" sz="1200" b="1" baseline="0" dirty="0"/>
              <a:t>1,</a:t>
            </a:r>
          </a:p>
          <a:p>
            <a:r>
              <a:rPr lang="en-US" sz="1200" b="1" baseline="0" dirty="0"/>
              <a:t>FIRST BY BRIEFLY REVIEWING THE INTENT AND PURPOSE OF THE SECRETARIAT AND SOL</a:t>
            </a:r>
          </a:p>
          <a:p>
            <a:r>
              <a:rPr lang="en-US" sz="1200" b="1" baseline="0" dirty="0"/>
              <a:t>2,</a:t>
            </a:r>
          </a:p>
          <a:p>
            <a:r>
              <a:rPr lang="en-US" sz="1200" b="1" baseline="0" dirty="0"/>
              <a:t>REVIEW ALITLE MORE ON THE CURSILLO FOUNDATIONAL CHARISM</a:t>
            </a:r>
          </a:p>
          <a:p>
            <a:r>
              <a:rPr lang="en-US" sz="1200" b="1" baseline="0" dirty="0"/>
              <a:t>3,</a:t>
            </a:r>
          </a:p>
          <a:p>
            <a:r>
              <a:rPr lang="en-US" sz="1200" b="1" baseline="0" dirty="0"/>
              <a:t>GO OVER THE CRITERION OF OUR CHARISM. KNOWING THIS IS KEY FOR US SERVING IN THE SECRETARIAT AND SCHOOL.</a:t>
            </a:r>
          </a:p>
          <a:p>
            <a:r>
              <a:rPr lang="en-US" sz="1200" b="1" dirty="0"/>
              <a:t>4,5,</a:t>
            </a:r>
          </a:p>
          <a:p>
            <a:r>
              <a:rPr lang="en-US" sz="1200" b="1" dirty="0"/>
              <a:t>UNDERSCORING</a:t>
            </a:r>
            <a:r>
              <a:rPr lang="en-US" sz="1200" b="1" baseline="0" dirty="0"/>
              <a:t> THE IMPORTANCE , THAT BOTH ARE COMPLIMENTARY , DEPENDANT UPON EACH OTHER, AND </a:t>
            </a:r>
          </a:p>
          <a:p>
            <a:r>
              <a:rPr lang="en-US" sz="1200" b="1" baseline="0" dirty="0"/>
              <a:t>NEITHER ARE AUTHORATATIVE OVER ONE OR THE OTHER.</a:t>
            </a:r>
            <a:endParaRPr lang="en-US" sz="1200" b="1" kern="1200" cap="all" baseline="0" dirty="0">
              <a:solidFill>
                <a:schemeClr val="tx1"/>
              </a:solidFill>
              <a:latin typeface="+mn-lt"/>
              <a:ea typeface="+mn-ea"/>
              <a:cs typeface="+mn-cs"/>
            </a:endParaRPr>
          </a:p>
          <a:p>
            <a:endParaRPr lang="en-US" sz="2400" b="1" kern="1200" cap="all" baseline="0" dirty="0">
              <a:solidFill>
                <a:schemeClr val="tx1"/>
              </a:solidFill>
              <a:latin typeface="+mn-lt"/>
              <a:ea typeface="+mn-ea"/>
              <a:cs typeface="+mn-cs"/>
            </a:endParaRPr>
          </a:p>
          <a:p>
            <a:endParaRPr lang="en-US" sz="2400" b="1" baseline="0" dirty="0"/>
          </a:p>
          <a:p>
            <a:endParaRPr lang="en-US" sz="2400" b="1" baseline="0" dirty="0"/>
          </a:p>
          <a:p>
            <a:endParaRPr lang="en-US" b="1" baseline="0" dirty="0"/>
          </a:p>
          <a:p>
            <a:endParaRPr lang="en-US" b="1" dirty="0"/>
          </a:p>
        </p:txBody>
      </p:sp>
      <p:sp>
        <p:nvSpPr>
          <p:cNvPr id="4" name="Slide Number Placeholder 3"/>
          <p:cNvSpPr>
            <a:spLocks noGrp="1"/>
          </p:cNvSpPr>
          <p:nvPr>
            <p:ph type="sldNum" sz="quarter" idx="10"/>
          </p:nvPr>
        </p:nvSpPr>
        <p:spPr/>
        <p:txBody>
          <a:bodyPr/>
          <a:lstStyle/>
          <a:p>
            <a:fld id="{AA49FAF7-48B1-3142-B5DC-C70DEED58615}" type="slidenum">
              <a:rPr lang="en-US" smtClean="0"/>
              <a:t>8</a:t>
            </a:fld>
            <a:endParaRPr lang="en-US" dirty="0"/>
          </a:p>
        </p:txBody>
      </p:sp>
    </p:spTree>
    <p:extLst>
      <p:ext uri="{BB962C8B-B14F-4D97-AF65-F5344CB8AC3E}">
        <p14:creationId xmlns:p14="http://schemas.microsoft.com/office/powerpoint/2010/main" val="20865530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sz="1200" b="1" baseline="0" dirty="0"/>
              <a:t>AND SO WE BEGIN A REVIEW OF THE DIOCESAN SECRETARIAT</a:t>
            </a:r>
            <a:endParaRPr lang="en-US" sz="1200" b="1" dirty="0"/>
          </a:p>
          <a:p>
            <a:r>
              <a:rPr lang="en-US" sz="1200" b="1" dirty="0"/>
              <a:t>1,</a:t>
            </a:r>
          </a:p>
          <a:p>
            <a:r>
              <a:rPr lang="en-US" sz="1200" b="1" baseline="0" dirty="0"/>
              <a:t>IT IS  A SERVICE UNIT, RESPONSIBLE FOR THE PROPER FUNCTIONING OF THE SCHOOL OF LEADERS AND THE MOVEMENT.  </a:t>
            </a:r>
          </a:p>
          <a:p>
            <a:r>
              <a:rPr lang="en-US" sz="1200" b="1" baseline="0" dirty="0"/>
              <a:t>ITS NOT ABOUT CONTROL, ITS ABOUT SERVICE.</a:t>
            </a:r>
          </a:p>
          <a:p>
            <a:r>
              <a:rPr lang="en-US" sz="1200" b="1" baseline="0" dirty="0"/>
              <a:t>2,</a:t>
            </a:r>
          </a:p>
          <a:p>
            <a:r>
              <a:rPr lang="en-US" sz="1200" b="1" baseline="0" dirty="0"/>
              <a:t>IT CAN BE CONSIDERED  A SUMMIT GROUP REUNION, WHICH ORIENTATES, ANIMATES AND SERVES THE CM.</a:t>
            </a:r>
          </a:p>
          <a:p>
            <a:r>
              <a:rPr lang="en-US" sz="1200" b="1" baseline="0" dirty="0"/>
              <a:t>3,</a:t>
            </a:r>
          </a:p>
          <a:p>
            <a:r>
              <a:rPr lang="en-US" sz="1200" b="1" baseline="0" dirty="0"/>
              <a:t>COMPOSED OF CLERGY AND LAYPEOPLE – MEN AND WOMEN, WHO SERVE THOSE WHO SERVE.  </a:t>
            </a:r>
          </a:p>
          <a:p>
            <a:r>
              <a:rPr lang="en-US" sz="1200" b="1" baseline="0" dirty="0"/>
              <a:t>4,</a:t>
            </a:r>
          </a:p>
          <a:p>
            <a:r>
              <a:rPr lang="en-US" sz="1200" b="1" baseline="0" dirty="0"/>
              <a:t>IT ENSURES THAT THE SCHOOL FULFILLS WHAT IT IS COMMISIONED TO IN EACH OF ITS ESSENTIAL PHASES OF THE MOVEMENT ; PRECURSILLO, CURSILLO, AND POSTCURSILO.</a:t>
            </a:r>
          </a:p>
          <a:p>
            <a:r>
              <a:rPr lang="en-US" sz="1200" b="1" baseline="0" dirty="0"/>
              <a:t>5,</a:t>
            </a:r>
          </a:p>
          <a:p>
            <a:r>
              <a:rPr lang="en-US" sz="1200" b="1" baseline="0" dirty="0"/>
              <a:t>PROTECTING THE UNITY IN THE MESSAGE AND THE FREEDOM OF THE CURSILLISTA’S. </a:t>
            </a:r>
          </a:p>
          <a:p>
            <a:r>
              <a:rPr lang="en-US" sz="1200" b="1" baseline="0" dirty="0"/>
              <a:t>6,</a:t>
            </a:r>
          </a:p>
          <a:p>
            <a:r>
              <a:rPr lang="en-US" sz="1200" b="1" baseline="0" dirty="0"/>
              <a:t>A TYPICAL SECRETARIAT; LAY DIRECTOR, SA, CHAIR, (PRE CURSILLO, 3 – DAY, POST, SOL) TREASURER, AND SECRETARY.</a:t>
            </a:r>
          </a:p>
          <a:p>
            <a:r>
              <a:rPr lang="en-US" sz="1800" b="1" baseline="0" dirty="0"/>
              <a:t>7,</a:t>
            </a:r>
            <a:endParaRPr lang="en-US" sz="1200" b="1" baseline="0" dirty="0"/>
          </a:p>
          <a:p>
            <a:r>
              <a:rPr lang="en-US" sz="1200" b="1" baseline="0" dirty="0"/>
              <a:t>KEEPING IN MIND, ITS NOT A PLACE OF PRESTIGE , POWER, OR CONTROL.</a:t>
            </a:r>
          </a:p>
          <a:p>
            <a:r>
              <a:rPr lang="en-US" sz="1200" b="1" baseline="0" dirty="0"/>
              <a:t>.</a:t>
            </a:r>
          </a:p>
          <a:p>
            <a:endParaRPr lang="en-US" sz="1800" b="1" baseline="0" dirty="0"/>
          </a:p>
          <a:p>
            <a:endParaRPr lang="en-US" sz="1800" b="1" dirty="0"/>
          </a:p>
        </p:txBody>
      </p:sp>
      <p:sp>
        <p:nvSpPr>
          <p:cNvPr id="4" name="Slide Number Placeholder 3"/>
          <p:cNvSpPr>
            <a:spLocks noGrp="1"/>
          </p:cNvSpPr>
          <p:nvPr>
            <p:ph type="sldNum" sz="quarter" idx="10"/>
          </p:nvPr>
        </p:nvSpPr>
        <p:spPr/>
        <p:txBody>
          <a:bodyPr/>
          <a:lstStyle/>
          <a:p>
            <a:fld id="{AA49FAF7-48B1-3142-B5DC-C70DEED58615}" type="slidenum">
              <a:rPr lang="en-US" smtClean="0"/>
              <a:t>9</a:t>
            </a:fld>
            <a:endParaRPr lang="en-US" dirty="0"/>
          </a:p>
        </p:txBody>
      </p:sp>
    </p:spTree>
    <p:extLst>
      <p:ext uri="{BB962C8B-B14F-4D97-AF65-F5344CB8AC3E}">
        <p14:creationId xmlns:p14="http://schemas.microsoft.com/office/powerpoint/2010/main" val="9702356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CEE8BB-8A2A-B84C-A53F-20167EF81A1D}" type="datetime1">
              <a:rPr lang="en-US" smtClean="0"/>
              <a:t>8/28/2018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2A4F37-38A4-684D-AF63-C91D2AEDCD52}" type="datetime1">
              <a:rPr lang="en-US" smtClean="0"/>
              <a:t>8/28/2018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A223F9B-FB06-294E-A3D8-7921B8906AEF}"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7BDAC0A7-89A3-9140-B076-CD81DAB43436}" type="datetime1">
              <a:rPr lang="en-US" smtClean="0"/>
              <a:t>8/28/2018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A223F9B-FB06-294E-A3D8-7921B8906AEF}" type="slidenum">
              <a:rPr lang="en-US" smtClean="0"/>
              <a:t>‹#›</a:t>
            </a:fld>
            <a:endParaRPr lang="en-US"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785741-420F-AF48-B01E-B1214140536F}" type="datetime1">
              <a:rPr lang="en-US" smtClean="0"/>
              <a:t>8/28/2018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A223F9B-FB06-294E-A3D8-7921B8906AEF}" type="slidenum">
              <a:rPr lang="en-US" smtClean="0"/>
              <a:t>‹#›</a:t>
            </a:fld>
            <a:endParaRPr lang="en-US" dirty="0"/>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FB1C67-2699-024B-BF3F-9251A54AF7F2}" type="datetime1">
              <a:rPr lang="en-US" smtClean="0"/>
              <a:t>8/28/2018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7D7A59-36E2-48B9-B146-C1E59501F63F}"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37E2F27-1560-2C4E-A18A-118E5ED37A06}" type="datetime1">
              <a:rPr lang="en-US" smtClean="0"/>
              <a:t>8/28/2018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A223F9B-FB06-294E-A3D8-7921B8906AEF}" type="slidenum">
              <a:rPr lang="en-US" smtClean="0"/>
              <a:t>‹#›</a:t>
            </a:fld>
            <a:endParaRPr lang="en-US" dirty="0"/>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606305F-F611-C047-8CB5-9797DFF116F6}" type="datetime1">
              <a:rPr lang="en-US" smtClean="0"/>
              <a:t>8/28/2018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A223F9B-FB06-294E-A3D8-7921B8906AEF}"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24488F4-D69A-A74C-BE2E-576FD2F87FAE}" type="datetime1">
              <a:rPr lang="en-US" smtClean="0"/>
              <a:t>8/28/2018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A223F9B-FB06-294E-A3D8-7921B8906AEF}"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0E17C005-20D8-794D-A64F-87719B401C21}" type="datetime1">
              <a:rPr lang="en-US" smtClean="0"/>
              <a:t>8/28/2018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A223F9B-FB06-294E-A3D8-7921B8906AEF}"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1A865B7F-7757-4E47-A2DF-2E54E558AA88}" type="datetime1">
              <a:rPr lang="en-US" smtClean="0"/>
              <a:t>8/28/2018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255FA7A-EFFF-0C46-AC54-E997E0BCD4B8}" type="datetime1">
              <a:rPr lang="en-US" smtClean="0"/>
              <a:t>8/28/2018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A223F9B-FB06-294E-A3D8-7921B8906AEF}" type="slidenum">
              <a:rPr lang="en-US" smtClean="0"/>
              <a:t>‹#›</a:t>
            </a:fld>
            <a:endParaRPr lang="en-US"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457200" y="338328"/>
            <a:ext cx="8229600" cy="1667484"/>
          </a:xfrm>
          <a:prstGeom prst="rect">
            <a:avLst/>
          </a:prstGeom>
        </p:spPr>
        <p:txBody>
          <a:bodyPr vert="horz" lIns="91440" tIns="45720" rIns="91440" bIns="45720" rtlCol="0" anchor="ctr">
            <a:normAutofit/>
          </a:bodyPr>
          <a:lstStyle/>
          <a:p>
            <a:r>
              <a:rPr lang="en-US" sz="1800" b="1" dirty="0"/>
              <a:t>SECRETARIAT AND SCHOOL OF LEADERS</a:t>
            </a:r>
            <a:br>
              <a:rPr lang="en-US" sz="1800" b="1" dirty="0"/>
            </a:br>
            <a:r>
              <a:rPr lang="en-US" sz="1800" b="1" dirty="0"/>
              <a:t>REACHING A UNITY OF </a:t>
            </a:r>
            <a:br>
              <a:rPr lang="en-US" sz="1800" b="1" dirty="0"/>
            </a:br>
            <a:r>
              <a:rPr lang="en-US" sz="1800" b="1" dirty="0"/>
              <a:t>PURPOSE &amp; UNDERSTANDING</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2A2C39B-8C65-F440-98F9-515D9FF0734C}" type="datetime1">
              <a:rPr lang="en-US" smtClean="0"/>
              <a:t>8/28/2018</a:t>
            </a:fld>
            <a:endParaRPr lang="en-US"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9A223F9B-FB06-294E-A3D8-7921B8906AEF}" type="slidenum">
              <a:rPr lang="en-US" smtClean="0"/>
              <a:t>‹#›</a:t>
            </a:fld>
            <a:endParaRPr lang="en-US"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4"/>
            <a:r>
              <a:rPr lang="en-US" dirty="0"/>
              <a:t>	</a:t>
            </a:r>
          </a:p>
          <a:p>
            <a:pPr lvl="4"/>
            <a:r>
              <a:rPr lang="en-US" dirty="0"/>
              <a:t>	</a:t>
            </a:r>
          </a:p>
          <a:p>
            <a:pPr lvl="4"/>
            <a:endParaRPr lang="en-US" dirty="0"/>
          </a:p>
          <a:p>
            <a:pPr lvl="4"/>
            <a:r>
              <a:rPr lang="en-US" dirty="0"/>
              <a:t>	NATIONAL CURSILLO MEETING</a:t>
            </a:r>
          </a:p>
          <a:p>
            <a:pPr lvl="4"/>
            <a:r>
              <a:rPr lang="en-US" dirty="0"/>
              <a:t>	               SEATTLE , WA</a:t>
            </a:r>
          </a:p>
          <a:p>
            <a:pPr lvl="4"/>
            <a:r>
              <a:rPr lang="en-US" dirty="0"/>
              <a:t>	               AUGUST, 2018</a:t>
            </a:r>
          </a:p>
        </p:txBody>
      </p:sp>
    </p:spTree>
  </p:cSld>
  <p:clrMap bg1="dk1" tx1="lt1" bg2="dk2" tx2="lt2" accent1="accent1" accent2="accent2" accent3="accent3" accent4="accent4" accent5="accent5" accent6="accent6" hlink="hlink" folHlink="folHlink"/>
  <p:sldLayoutIdLst>
    <p:sldLayoutId id="2147484618" r:id="rId1"/>
    <p:sldLayoutId id="2147484619" r:id="rId2"/>
    <p:sldLayoutId id="2147484620" r:id="rId3"/>
    <p:sldLayoutId id="2147484621" r:id="rId4"/>
    <p:sldLayoutId id="2147484622" r:id="rId5"/>
    <p:sldLayoutId id="2147484623" r:id="rId6"/>
    <p:sldLayoutId id="2147484624" r:id="rId7"/>
    <p:sldLayoutId id="2147484625" r:id="rId8"/>
    <p:sldLayoutId id="2147484626" r:id="rId9"/>
    <p:sldLayoutId id="2147484627" r:id="rId10"/>
    <p:sldLayoutId id="2147484628" r:id="rId11"/>
  </p:sldLayoutIdLst>
  <p:hf hdr="0" dt="0"/>
  <p:txStyles>
    <p:titleStyle>
      <a:lvl1pPr algn="ctr" defTabSz="914400" rtl="0" eaLnBrk="1" latinLnBrk="0" hangingPunct="1">
        <a:spcBef>
          <a:spcPct val="0"/>
        </a:spcBef>
        <a:buNone/>
        <a:defRPr sz="2000" b="1" kern="12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1800" kern="1200" baseline="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234440" indent="0" algn="l" defTabSz="914400" rtl="0" eaLnBrk="1" latinLnBrk="0" hangingPunct="1">
        <a:spcBef>
          <a:spcPct val="20000"/>
        </a:spcBef>
        <a:buClr>
          <a:schemeClr val="accent1"/>
        </a:buClr>
        <a:buSzPct val="100000"/>
        <a:buFont typeface="Symbol" pitchFamily="18" charset="2"/>
        <a:buNone/>
        <a:defRPr sz="18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685800" y="787676"/>
            <a:ext cx="7772400" cy="1543200"/>
          </a:xfrm>
        </p:spPr>
        <p:txBody>
          <a:bodyPr>
            <a:normAutofit/>
          </a:bodyPr>
          <a:lstStyle/>
          <a:p>
            <a:r>
              <a:rPr lang="en-US" sz="2400" dirty="0">
                <a:solidFill>
                  <a:schemeClr val="bg1"/>
                </a:solidFill>
              </a:rPr>
              <a:t>SECRETARIAT AND SCHOOL OF LEADERS </a:t>
            </a:r>
            <a:br>
              <a:rPr lang="en-US" sz="2400" dirty="0">
                <a:solidFill>
                  <a:schemeClr val="bg1"/>
                </a:solidFill>
              </a:rPr>
            </a:br>
            <a:r>
              <a:rPr lang="en-US" sz="2400" i="1" dirty="0">
                <a:solidFill>
                  <a:schemeClr val="bg1"/>
                </a:solidFill>
              </a:rPr>
              <a:t>“REACHING A UNITY OF PURPOSE &amp; UNDERSTANDING”</a:t>
            </a:r>
          </a:p>
        </p:txBody>
      </p:sp>
      <p:sp>
        <p:nvSpPr>
          <p:cNvPr id="7" name="Subtitle 6"/>
          <p:cNvSpPr>
            <a:spLocks noGrp="1"/>
          </p:cNvSpPr>
          <p:nvPr>
            <p:ph type="subTitle" idx="1"/>
          </p:nvPr>
        </p:nvSpPr>
        <p:spPr/>
        <p:txBody>
          <a:bodyPr>
            <a:noAutofit/>
          </a:bodyPr>
          <a:lstStyle/>
          <a:p>
            <a:r>
              <a:rPr lang="en-US" dirty="0">
                <a:solidFill>
                  <a:schemeClr val="bg1">
                    <a:lumMod val="95000"/>
                    <a:lumOff val="5000"/>
                  </a:schemeClr>
                </a:solidFill>
              </a:rPr>
              <a:t>JOHN CILIBERTI, REGION 6 ENGLISH COORDINATOR</a:t>
            </a:r>
          </a:p>
          <a:p>
            <a:r>
              <a:rPr lang="en-US" dirty="0">
                <a:solidFill>
                  <a:schemeClr val="bg1">
                    <a:lumMod val="95000"/>
                    <a:lumOff val="5000"/>
                  </a:schemeClr>
                </a:solidFill>
              </a:rPr>
              <a:t>28</a:t>
            </a:r>
            <a:r>
              <a:rPr lang="en-US" baseline="30000" dirty="0">
                <a:solidFill>
                  <a:schemeClr val="bg1">
                    <a:lumMod val="95000"/>
                    <a:lumOff val="5000"/>
                  </a:schemeClr>
                </a:solidFill>
              </a:rPr>
              <a:t>TH</a:t>
            </a:r>
            <a:r>
              <a:rPr lang="en-US" dirty="0">
                <a:solidFill>
                  <a:schemeClr val="bg1">
                    <a:lumMod val="95000"/>
                    <a:lumOff val="5000"/>
                  </a:schemeClr>
                </a:solidFill>
              </a:rPr>
              <a:t> NATIONAL CURSILLO </a:t>
            </a:r>
            <a:r>
              <a:rPr lang="en-US" dirty="0">
                <a:solidFill>
                  <a:schemeClr val="bg1"/>
                </a:solidFill>
              </a:rPr>
              <a:t>ENCOUNTER</a:t>
            </a:r>
          </a:p>
          <a:p>
            <a:r>
              <a:rPr lang="en-US" dirty="0">
                <a:solidFill>
                  <a:schemeClr val="bg1">
                    <a:lumMod val="95000"/>
                    <a:lumOff val="5000"/>
                  </a:schemeClr>
                </a:solidFill>
              </a:rPr>
              <a:t>SEATTLE UNIVERSITY - SEATTLE , WA</a:t>
            </a:r>
          </a:p>
          <a:p>
            <a:r>
              <a:rPr lang="en-US" dirty="0">
                <a:solidFill>
                  <a:schemeClr val="bg1">
                    <a:lumMod val="95000"/>
                    <a:lumOff val="5000"/>
                  </a:schemeClr>
                </a:solidFill>
              </a:rPr>
              <a:t>8 / </a:t>
            </a:r>
            <a:r>
              <a:rPr lang="en-US" dirty="0">
                <a:solidFill>
                  <a:schemeClr val="bg1"/>
                </a:solidFill>
              </a:rPr>
              <a:t>18</a:t>
            </a:r>
            <a:r>
              <a:rPr lang="en-US" dirty="0">
                <a:solidFill>
                  <a:schemeClr val="bg1">
                    <a:lumMod val="95000"/>
                    <a:lumOff val="5000"/>
                  </a:schemeClr>
                </a:solidFill>
              </a:rPr>
              <a:t> / 2018</a:t>
            </a:r>
          </a:p>
        </p:txBody>
      </p:sp>
    </p:spTree>
    <p:extLst>
      <p:ext uri="{BB962C8B-B14F-4D97-AF65-F5344CB8AC3E}">
        <p14:creationId xmlns:p14="http://schemas.microsoft.com/office/powerpoint/2010/main" val="1734181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67833" y="2005812"/>
            <a:ext cx="7408333" cy="3450696"/>
          </a:xfrm>
        </p:spPr>
        <p:txBody>
          <a:bodyPr>
            <a:normAutofit/>
          </a:bodyPr>
          <a:lstStyle/>
          <a:p>
            <a:pPr marL="0" indent="0">
              <a:buNone/>
            </a:pPr>
            <a:r>
              <a:rPr lang="en-US" sz="2200" dirty="0"/>
              <a:t>EDUARDO BONNIN’S VISION:</a:t>
            </a:r>
          </a:p>
          <a:p>
            <a:pPr lvl="1"/>
            <a:r>
              <a:rPr lang="en-US" sz="2200" dirty="0"/>
              <a:t>SIMPLIFY,</a:t>
            </a:r>
          </a:p>
          <a:p>
            <a:pPr lvl="1"/>
            <a:r>
              <a:rPr lang="en-US" sz="2200" dirty="0"/>
              <a:t>FACILITATE AND,</a:t>
            </a:r>
          </a:p>
          <a:p>
            <a:pPr lvl="1"/>
            <a:r>
              <a:rPr lang="en-US" sz="2200" dirty="0"/>
              <a:t>MAKE POSSIBLE THE LIVING OF  EVERYTHING THAT IS FUNDAMENTALLY CHRISTIAN AND</a:t>
            </a:r>
          </a:p>
          <a:p>
            <a:pPr lvl="1"/>
            <a:r>
              <a:rPr lang="en-US" sz="2200" dirty="0"/>
              <a:t>TO BE THE GUARDIANS OF THE PURITY OF THE CURSILLO CHARISM. </a:t>
            </a:r>
          </a:p>
          <a:p>
            <a:pPr lvl="1"/>
            <a:endParaRPr lang="en-US" sz="2200" dirty="0"/>
          </a:p>
        </p:txBody>
      </p:sp>
      <p:sp>
        <p:nvSpPr>
          <p:cNvPr id="3" name="Title 2"/>
          <p:cNvSpPr>
            <a:spLocks noGrp="1"/>
          </p:cNvSpPr>
          <p:nvPr>
            <p:ph type="title"/>
          </p:nvPr>
        </p:nvSpPr>
        <p:spPr/>
        <p:txBody>
          <a:bodyPr>
            <a:normAutofit/>
          </a:bodyPr>
          <a:lstStyle/>
          <a:p>
            <a:r>
              <a:rPr lang="en-US" sz="2400" dirty="0"/>
              <a:t>SECRETARIAT</a:t>
            </a:r>
            <a:br>
              <a:rPr lang="en-US" sz="2400" dirty="0"/>
            </a:br>
            <a:endParaRPr lang="en-US" sz="2400" dirty="0"/>
          </a:p>
        </p:txBody>
      </p:sp>
      <p:sp>
        <p:nvSpPr>
          <p:cNvPr id="6" name="Footer Placeholder 5">
            <a:extLst>
              <a:ext uri="{FF2B5EF4-FFF2-40B4-BE49-F238E27FC236}">
                <a16:creationId xmlns:a16="http://schemas.microsoft.com/office/drawing/2014/main" id="{259EEEA5-3E0F-744B-BD07-680937EAA60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AE0DCB5-7D97-F349-B3E6-308DECC2A279}"/>
              </a:ext>
            </a:extLst>
          </p:cNvPr>
          <p:cNvSpPr>
            <a:spLocks noGrp="1"/>
          </p:cNvSpPr>
          <p:nvPr>
            <p:ph type="sldNum" sz="quarter" idx="12"/>
          </p:nvPr>
        </p:nvSpPr>
        <p:spPr/>
        <p:txBody>
          <a:bodyPr/>
          <a:lstStyle/>
          <a:p>
            <a:fld id="{9A223F9B-FB06-294E-A3D8-7921B8906AEF}" type="slidenum">
              <a:rPr lang="en-US" smtClean="0"/>
              <a:t>10</a:t>
            </a:fld>
            <a:endParaRPr lang="en-US" dirty="0"/>
          </a:p>
        </p:txBody>
      </p:sp>
    </p:spTree>
    <p:extLst>
      <p:ext uri="{BB962C8B-B14F-4D97-AF65-F5344CB8AC3E}">
        <p14:creationId xmlns:p14="http://schemas.microsoft.com/office/powerpoint/2010/main" val="697322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67833" y="2450657"/>
            <a:ext cx="7408333" cy="3999572"/>
          </a:xfrm>
        </p:spPr>
        <p:txBody>
          <a:bodyPr>
            <a:noAutofit/>
          </a:bodyPr>
          <a:lstStyle/>
          <a:p>
            <a:r>
              <a:rPr lang="en-US" sz="2200" dirty="0"/>
              <a:t>NEVER COME TOGETHER TO “DO” SOMETHING</a:t>
            </a:r>
          </a:p>
          <a:p>
            <a:r>
              <a:rPr lang="en-US" sz="2200" dirty="0"/>
              <a:t>PRIMARILY TO “BE” SOMETHING TOGETHER</a:t>
            </a:r>
          </a:p>
          <a:p>
            <a:pPr lvl="1"/>
            <a:r>
              <a:rPr lang="en-US" sz="2200" dirty="0"/>
              <a:t>CHRISTIANS</a:t>
            </a:r>
          </a:p>
          <a:p>
            <a:pPr lvl="1"/>
            <a:r>
              <a:rPr lang="en-US" sz="2200" dirty="0"/>
              <a:t>FRIENDS</a:t>
            </a:r>
          </a:p>
          <a:p>
            <a:pPr lvl="1"/>
            <a:r>
              <a:rPr lang="en-US" sz="2200" dirty="0"/>
              <a:t>SERVANTS</a:t>
            </a:r>
          </a:p>
          <a:p>
            <a:pPr lvl="1"/>
            <a:r>
              <a:rPr lang="en-US" sz="2200" dirty="0"/>
              <a:t>AUTHENTIC</a:t>
            </a:r>
          </a:p>
          <a:p>
            <a:pPr lvl="1"/>
            <a:r>
              <a:rPr lang="en-US" sz="2200" dirty="0"/>
              <a:t>APOSTLES</a:t>
            </a:r>
          </a:p>
          <a:p>
            <a:pPr marL="301943" lvl="1" indent="0">
              <a:buNone/>
            </a:pPr>
            <a:r>
              <a:rPr lang="en-US" sz="2200" i="1" dirty="0"/>
              <a:t>CURSILLO IS NOT SOMETHING WE DO; IT IS SOMETHING WE LIVE, BECAUSE TO LIVE CURSILLO IS TO LIVE THE GOSPEL!</a:t>
            </a:r>
          </a:p>
          <a:p>
            <a:pPr marL="301943" lvl="1" indent="0">
              <a:buNone/>
            </a:pPr>
            <a:endParaRPr lang="en-US" sz="2200" dirty="0"/>
          </a:p>
          <a:p>
            <a:pPr lvl="1"/>
            <a:endParaRPr lang="en-US" sz="2200" dirty="0"/>
          </a:p>
        </p:txBody>
      </p:sp>
      <p:sp>
        <p:nvSpPr>
          <p:cNvPr id="3" name="Title 2"/>
          <p:cNvSpPr>
            <a:spLocks noGrp="1"/>
          </p:cNvSpPr>
          <p:nvPr>
            <p:ph type="title"/>
          </p:nvPr>
        </p:nvSpPr>
        <p:spPr/>
        <p:txBody>
          <a:bodyPr>
            <a:normAutofit/>
          </a:bodyPr>
          <a:lstStyle/>
          <a:p>
            <a:r>
              <a:rPr lang="en-US" sz="2400" dirty="0"/>
              <a:t>SECRETARIAT / SCHOOL OF LEADERS</a:t>
            </a:r>
            <a:br>
              <a:rPr lang="en-US" sz="2400" dirty="0"/>
            </a:br>
            <a:endParaRPr lang="en-US" sz="2400" dirty="0"/>
          </a:p>
        </p:txBody>
      </p:sp>
      <p:sp>
        <p:nvSpPr>
          <p:cNvPr id="6" name="Footer Placeholder 5">
            <a:extLst>
              <a:ext uri="{FF2B5EF4-FFF2-40B4-BE49-F238E27FC236}">
                <a16:creationId xmlns:a16="http://schemas.microsoft.com/office/drawing/2014/main" id="{E9808F75-49CF-C34E-A0BB-74237ADE90D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553D8C2-17C5-694A-B28D-E409E2A830FF}"/>
              </a:ext>
            </a:extLst>
          </p:cNvPr>
          <p:cNvSpPr>
            <a:spLocks noGrp="1"/>
          </p:cNvSpPr>
          <p:nvPr>
            <p:ph type="sldNum" sz="quarter" idx="12"/>
          </p:nvPr>
        </p:nvSpPr>
        <p:spPr/>
        <p:txBody>
          <a:bodyPr/>
          <a:lstStyle/>
          <a:p>
            <a:fld id="{9A223F9B-FB06-294E-A3D8-7921B8906AEF}" type="slidenum">
              <a:rPr lang="en-US" smtClean="0"/>
              <a:t>11</a:t>
            </a:fld>
            <a:endParaRPr lang="en-US" dirty="0"/>
          </a:p>
        </p:txBody>
      </p:sp>
    </p:spTree>
    <p:extLst>
      <p:ext uri="{BB962C8B-B14F-4D97-AF65-F5344CB8AC3E}">
        <p14:creationId xmlns:p14="http://schemas.microsoft.com/office/powerpoint/2010/main" val="2001332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450657"/>
            <a:ext cx="7814733" cy="3450696"/>
          </a:xfrm>
        </p:spPr>
        <p:txBody>
          <a:bodyPr>
            <a:normAutofit fontScale="92500" lnSpcReduction="10000"/>
          </a:bodyPr>
          <a:lstStyle/>
          <a:p>
            <a:r>
              <a:rPr lang="en-US" dirty="0"/>
              <a:t>A GROUP OF FRIENDS (LEADERS) , DEDICATED , DEEPENING UNDERSTANDING OF THE CURSILLO MOVEMENT</a:t>
            </a:r>
          </a:p>
          <a:p>
            <a:r>
              <a:rPr lang="en-US" dirty="0"/>
              <a:t>ESSENCE, PURPOSE, MENTALITY,  AND METHOD</a:t>
            </a:r>
          </a:p>
          <a:p>
            <a:r>
              <a:rPr lang="en-US" dirty="0"/>
              <a:t>LEADERS ARE LIVING WITNESSES, DO NOT PREACH OR TEACH</a:t>
            </a:r>
          </a:p>
          <a:p>
            <a:r>
              <a:rPr lang="en-US" dirty="0"/>
              <a:t>SCHOOL OF LISTENING </a:t>
            </a:r>
          </a:p>
          <a:p>
            <a:r>
              <a:rPr lang="en-US" dirty="0"/>
              <a:t>SCHOOL OF THOUGHT</a:t>
            </a:r>
          </a:p>
          <a:p>
            <a:r>
              <a:rPr lang="en-US" dirty="0"/>
              <a:t>CONFUSION WITH WORDS: SCHOOL AND LEADERS</a:t>
            </a:r>
          </a:p>
          <a:p>
            <a:r>
              <a:rPr lang="en-US" dirty="0"/>
              <a:t>BEST LEADERS MAY NOT EVEN ATTEND SOL</a:t>
            </a:r>
          </a:p>
        </p:txBody>
      </p:sp>
      <p:sp>
        <p:nvSpPr>
          <p:cNvPr id="3" name="Title 2"/>
          <p:cNvSpPr>
            <a:spLocks noGrp="1"/>
          </p:cNvSpPr>
          <p:nvPr>
            <p:ph type="title"/>
          </p:nvPr>
        </p:nvSpPr>
        <p:spPr/>
        <p:txBody>
          <a:bodyPr>
            <a:normAutofit/>
          </a:bodyPr>
          <a:lstStyle/>
          <a:p>
            <a:r>
              <a:rPr lang="en-US" sz="2400" dirty="0"/>
              <a:t>SCHOOL OF LEADERS</a:t>
            </a:r>
            <a:br>
              <a:rPr lang="en-US" sz="2400" dirty="0"/>
            </a:br>
            <a:endParaRPr lang="en-US" sz="2400" dirty="0"/>
          </a:p>
        </p:txBody>
      </p:sp>
      <p:sp>
        <p:nvSpPr>
          <p:cNvPr id="6" name="Footer Placeholder 5">
            <a:extLst>
              <a:ext uri="{FF2B5EF4-FFF2-40B4-BE49-F238E27FC236}">
                <a16:creationId xmlns:a16="http://schemas.microsoft.com/office/drawing/2014/main" id="{EBF2DF96-3115-CB47-A2FD-FA32821DE1F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52F58A3-BAA3-8740-BC9C-F4C312B1DD80}"/>
              </a:ext>
            </a:extLst>
          </p:cNvPr>
          <p:cNvSpPr>
            <a:spLocks noGrp="1"/>
          </p:cNvSpPr>
          <p:nvPr>
            <p:ph type="sldNum" sz="quarter" idx="12"/>
          </p:nvPr>
        </p:nvSpPr>
        <p:spPr/>
        <p:txBody>
          <a:bodyPr/>
          <a:lstStyle/>
          <a:p>
            <a:fld id="{9A223F9B-FB06-294E-A3D8-7921B8906AEF}" type="slidenum">
              <a:rPr lang="en-US" smtClean="0"/>
              <a:t>12</a:t>
            </a:fld>
            <a:endParaRPr lang="en-US" dirty="0"/>
          </a:p>
        </p:txBody>
      </p:sp>
    </p:spTree>
    <p:extLst>
      <p:ext uri="{BB962C8B-B14F-4D97-AF65-F5344CB8AC3E}">
        <p14:creationId xmlns:p14="http://schemas.microsoft.com/office/powerpoint/2010/main" val="230158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67832" y="2413590"/>
            <a:ext cx="7954891" cy="3450696"/>
          </a:xfrm>
        </p:spPr>
        <p:txBody>
          <a:bodyPr>
            <a:normAutofit/>
          </a:bodyPr>
          <a:lstStyle/>
          <a:p>
            <a:r>
              <a:rPr lang="en-US" sz="2200" dirty="0"/>
              <a:t>ESSENTIAL FOR THE SECRETARIAT AND SCHOOL OF LEADERS</a:t>
            </a:r>
          </a:p>
          <a:p>
            <a:r>
              <a:rPr lang="en-US" sz="2200" dirty="0"/>
              <a:t>CHARISMATIC DIMENSION</a:t>
            </a:r>
          </a:p>
          <a:p>
            <a:r>
              <a:rPr lang="en-US" sz="2200" dirty="0"/>
              <a:t>SPECIAL GIFT OF THE SPIRIT</a:t>
            </a:r>
          </a:p>
          <a:p>
            <a:r>
              <a:rPr lang="en-US" sz="2200" dirty="0"/>
              <a:t>INSPIRED BY THE SPIRIT</a:t>
            </a:r>
          </a:p>
          <a:p>
            <a:r>
              <a:rPr lang="en-US" sz="2200" dirty="0"/>
              <a:t>LIVE INSPIRED BY THE SPIRIT</a:t>
            </a:r>
          </a:p>
          <a:p>
            <a:endParaRPr lang="en-US" sz="2200" dirty="0"/>
          </a:p>
        </p:txBody>
      </p:sp>
      <p:sp>
        <p:nvSpPr>
          <p:cNvPr id="3" name="Title 2"/>
          <p:cNvSpPr>
            <a:spLocks noGrp="1"/>
          </p:cNvSpPr>
          <p:nvPr>
            <p:ph type="title"/>
          </p:nvPr>
        </p:nvSpPr>
        <p:spPr/>
        <p:txBody>
          <a:bodyPr>
            <a:normAutofit/>
          </a:bodyPr>
          <a:lstStyle/>
          <a:p>
            <a:r>
              <a:rPr lang="en-US" sz="2400" dirty="0"/>
              <a:t>CURSILLO FOUNDATIONAL CHARISM</a:t>
            </a:r>
            <a:br>
              <a:rPr lang="en-US" sz="2400" dirty="0"/>
            </a:br>
            <a:endParaRPr lang="en-US" sz="2400" dirty="0"/>
          </a:p>
        </p:txBody>
      </p:sp>
      <p:sp>
        <p:nvSpPr>
          <p:cNvPr id="6" name="Footer Placeholder 5">
            <a:extLst>
              <a:ext uri="{FF2B5EF4-FFF2-40B4-BE49-F238E27FC236}">
                <a16:creationId xmlns:a16="http://schemas.microsoft.com/office/drawing/2014/main" id="{A2D74544-87B1-5E46-AE2E-0313D3661B6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210831E-06DF-A34D-A315-0AEA69ACB677}"/>
              </a:ext>
            </a:extLst>
          </p:cNvPr>
          <p:cNvSpPr>
            <a:spLocks noGrp="1"/>
          </p:cNvSpPr>
          <p:nvPr>
            <p:ph type="sldNum" sz="quarter" idx="12"/>
          </p:nvPr>
        </p:nvSpPr>
        <p:spPr/>
        <p:txBody>
          <a:bodyPr/>
          <a:lstStyle/>
          <a:p>
            <a:fld id="{9A223F9B-FB06-294E-A3D8-7921B8906AEF}" type="slidenum">
              <a:rPr lang="en-US" smtClean="0"/>
              <a:t>13</a:t>
            </a:fld>
            <a:endParaRPr lang="en-US" dirty="0"/>
          </a:p>
        </p:txBody>
      </p:sp>
    </p:spTree>
    <p:extLst>
      <p:ext uri="{BB962C8B-B14F-4D97-AF65-F5344CB8AC3E}">
        <p14:creationId xmlns:p14="http://schemas.microsoft.com/office/powerpoint/2010/main" val="10703625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200" dirty="0"/>
              <a:t>DO YOU BELIEVE IN THE FOUNDATIONAL CHARISM?</a:t>
            </a:r>
          </a:p>
          <a:p>
            <a:r>
              <a:rPr lang="en-US" sz="2200" dirty="0"/>
              <a:t>DO YOU STUDY IT?</a:t>
            </a:r>
          </a:p>
          <a:p>
            <a:r>
              <a:rPr lang="en-US" sz="2200" dirty="0"/>
              <a:t>DO YOU REFLECT ON IT?</a:t>
            </a:r>
          </a:p>
          <a:p>
            <a:r>
              <a:rPr lang="en-US" sz="2200" dirty="0"/>
              <a:t>DO YOU LIVE IT OR INTERNALIZE IT?</a:t>
            </a:r>
          </a:p>
          <a:p>
            <a:r>
              <a:rPr lang="en-US" sz="2200" dirty="0"/>
              <a:t>DO YOU ALLOW IT TO BE A WAY OF LIFE?</a:t>
            </a:r>
          </a:p>
          <a:p>
            <a:endParaRPr lang="en-US" sz="2200" dirty="0"/>
          </a:p>
        </p:txBody>
      </p:sp>
      <p:sp>
        <p:nvSpPr>
          <p:cNvPr id="3" name="Title 2"/>
          <p:cNvSpPr>
            <a:spLocks noGrp="1"/>
          </p:cNvSpPr>
          <p:nvPr>
            <p:ph type="title"/>
          </p:nvPr>
        </p:nvSpPr>
        <p:spPr/>
        <p:txBody>
          <a:bodyPr>
            <a:normAutofit/>
          </a:bodyPr>
          <a:lstStyle/>
          <a:p>
            <a:r>
              <a:rPr lang="en-US" sz="2400" dirty="0"/>
              <a:t>CURSILLO FOUNDATIONAL CHARISM</a:t>
            </a:r>
            <a:br>
              <a:rPr lang="en-US" sz="2400" dirty="0"/>
            </a:br>
            <a:endParaRPr lang="en-US" sz="2400" dirty="0"/>
          </a:p>
        </p:txBody>
      </p:sp>
      <p:sp>
        <p:nvSpPr>
          <p:cNvPr id="6" name="Footer Placeholder 5">
            <a:extLst>
              <a:ext uri="{FF2B5EF4-FFF2-40B4-BE49-F238E27FC236}">
                <a16:creationId xmlns:a16="http://schemas.microsoft.com/office/drawing/2014/main" id="{9116E350-A107-574A-A2B6-0166AB6B397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90472D8-5A41-974C-BC38-339BFCAAB239}"/>
              </a:ext>
            </a:extLst>
          </p:cNvPr>
          <p:cNvSpPr>
            <a:spLocks noGrp="1"/>
          </p:cNvSpPr>
          <p:nvPr>
            <p:ph type="sldNum" sz="quarter" idx="12"/>
          </p:nvPr>
        </p:nvSpPr>
        <p:spPr/>
        <p:txBody>
          <a:bodyPr/>
          <a:lstStyle/>
          <a:p>
            <a:fld id="{9A223F9B-FB06-294E-A3D8-7921B8906AEF}" type="slidenum">
              <a:rPr lang="en-US" smtClean="0"/>
              <a:t>14</a:t>
            </a:fld>
            <a:endParaRPr lang="en-US" dirty="0"/>
          </a:p>
        </p:txBody>
      </p:sp>
    </p:spTree>
    <p:extLst>
      <p:ext uri="{BB962C8B-B14F-4D97-AF65-F5344CB8AC3E}">
        <p14:creationId xmlns:p14="http://schemas.microsoft.com/office/powerpoint/2010/main" val="39007479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490113"/>
            <a:ext cx="7408333" cy="3450696"/>
          </a:xfrm>
        </p:spPr>
        <p:txBody>
          <a:bodyPr>
            <a:normAutofit/>
          </a:bodyPr>
          <a:lstStyle/>
          <a:p>
            <a:pPr marL="0" indent="0">
              <a:buNone/>
            </a:pPr>
            <a:r>
              <a:rPr lang="en-US" sz="2200" dirty="0"/>
              <a:t>CHARISM IS LIKE A SEED THAT GERMINATES EVERYTHING ESSENTIAL TO THE MOVEMENT</a:t>
            </a:r>
          </a:p>
          <a:p>
            <a:pPr lvl="1"/>
            <a:r>
              <a:rPr lang="en-US" sz="2200" dirty="0"/>
              <a:t>WHAT IT IS (ESSENCE)</a:t>
            </a:r>
          </a:p>
          <a:p>
            <a:pPr lvl="1"/>
            <a:r>
              <a:rPr lang="en-US" sz="2200" dirty="0"/>
              <a:t>WHAT FOR (PURPOSE)</a:t>
            </a:r>
          </a:p>
          <a:p>
            <a:pPr lvl="1"/>
            <a:r>
              <a:rPr lang="en-US" sz="2200" dirty="0"/>
              <a:t>THE WHY (MENTALITY)</a:t>
            </a:r>
          </a:p>
          <a:p>
            <a:pPr lvl="1"/>
            <a:r>
              <a:rPr lang="en-US" sz="2200" dirty="0"/>
              <a:t>HOW ( METHOD)</a:t>
            </a:r>
          </a:p>
        </p:txBody>
      </p:sp>
      <p:sp>
        <p:nvSpPr>
          <p:cNvPr id="3" name="Title 2"/>
          <p:cNvSpPr>
            <a:spLocks noGrp="1"/>
          </p:cNvSpPr>
          <p:nvPr>
            <p:ph type="title"/>
          </p:nvPr>
        </p:nvSpPr>
        <p:spPr/>
        <p:txBody>
          <a:bodyPr>
            <a:normAutofit/>
          </a:bodyPr>
          <a:lstStyle/>
          <a:p>
            <a:r>
              <a:rPr lang="en-US" sz="2400" dirty="0"/>
              <a:t>CURSILLO FOUNDATIONAL CHARISM</a:t>
            </a:r>
            <a:br>
              <a:rPr lang="en-US" sz="2400" dirty="0"/>
            </a:br>
            <a:endParaRPr lang="en-US" sz="2400" dirty="0"/>
          </a:p>
        </p:txBody>
      </p:sp>
      <p:sp>
        <p:nvSpPr>
          <p:cNvPr id="6" name="Footer Placeholder 5">
            <a:extLst>
              <a:ext uri="{FF2B5EF4-FFF2-40B4-BE49-F238E27FC236}">
                <a16:creationId xmlns:a16="http://schemas.microsoft.com/office/drawing/2014/main" id="{F2B317AA-C81D-4543-98DE-F9BCDA4C84F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7232D36-EF45-C344-8A1C-7FE7BF35DEF8}"/>
              </a:ext>
            </a:extLst>
          </p:cNvPr>
          <p:cNvSpPr>
            <a:spLocks noGrp="1"/>
          </p:cNvSpPr>
          <p:nvPr>
            <p:ph type="sldNum" sz="quarter" idx="12"/>
          </p:nvPr>
        </p:nvSpPr>
        <p:spPr/>
        <p:txBody>
          <a:bodyPr/>
          <a:lstStyle/>
          <a:p>
            <a:fld id="{9A223F9B-FB06-294E-A3D8-7921B8906AEF}" type="slidenum">
              <a:rPr lang="en-US" smtClean="0"/>
              <a:t>15</a:t>
            </a:fld>
            <a:endParaRPr lang="en-US" dirty="0"/>
          </a:p>
        </p:txBody>
      </p:sp>
    </p:spTree>
    <p:extLst>
      <p:ext uri="{BB962C8B-B14F-4D97-AF65-F5344CB8AC3E}">
        <p14:creationId xmlns:p14="http://schemas.microsoft.com/office/powerpoint/2010/main" val="2142935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424432"/>
            <a:ext cx="7987728" cy="3701731"/>
          </a:xfrm>
        </p:spPr>
        <p:txBody>
          <a:bodyPr>
            <a:normAutofit fontScale="92500" lnSpcReduction="20000"/>
          </a:bodyPr>
          <a:lstStyle/>
          <a:p>
            <a:r>
              <a:rPr lang="en-US" dirty="0"/>
              <a:t>EDUARDO BONNIN, FOUNDER</a:t>
            </a:r>
          </a:p>
          <a:p>
            <a:r>
              <a:rPr lang="en-US" dirty="0"/>
              <a:t>“SIGNS OF HOPE” BISHOP JOSEF CORDES</a:t>
            </a:r>
          </a:p>
          <a:p>
            <a:r>
              <a:rPr lang="en-US" dirty="0"/>
              <a:t>CONFIRMED BY POPES  JOHN PAUL II AND  BENEDICT XVI</a:t>
            </a:r>
          </a:p>
          <a:p>
            <a:r>
              <a:rPr lang="en-US" dirty="0"/>
              <a:t>OTHER COLLABORATORS / SUPPORTERS</a:t>
            </a:r>
          </a:p>
          <a:p>
            <a:pPr marL="0" indent="0">
              <a:buNone/>
            </a:pPr>
            <a:r>
              <a:rPr lang="en-US" dirty="0"/>
              <a:t>      -  BISHOP JUAN HERVAS </a:t>
            </a:r>
          </a:p>
          <a:p>
            <a:pPr marL="0" indent="0">
              <a:buNone/>
            </a:pPr>
            <a:r>
              <a:rPr lang="en-US" dirty="0"/>
              <a:t>      -  FR SEBASTIAN GAYA</a:t>
            </a:r>
          </a:p>
          <a:p>
            <a:pPr marL="0" indent="0">
              <a:buNone/>
            </a:pPr>
            <a:endParaRPr lang="en-US" dirty="0"/>
          </a:p>
          <a:p>
            <a:pPr marL="0" indent="0">
              <a:buNone/>
            </a:pPr>
            <a:r>
              <a:rPr lang="en-US" i="1" dirty="0"/>
              <a:t>“The people who participate in the movement trace their spiritual lineage to living out the insights, vision, and spirituality of their founder.  When we attempt to discredit the founder, we are disrupting the nature of the charism.” (</a:t>
            </a:r>
            <a:r>
              <a:rPr lang="en-US" dirty="0"/>
              <a:t>St. John Paul II)</a:t>
            </a:r>
            <a:endParaRPr lang="en-US" i="1" dirty="0"/>
          </a:p>
          <a:p>
            <a:pPr marL="0" indent="0">
              <a:buNone/>
            </a:pPr>
            <a:endParaRPr lang="en-US" dirty="0"/>
          </a:p>
          <a:p>
            <a:pPr marL="0" indent="0">
              <a:buNone/>
            </a:pPr>
            <a:endParaRPr lang="en-US" dirty="0"/>
          </a:p>
          <a:p>
            <a:pPr marL="0" indent="0">
              <a:buNone/>
            </a:pPr>
            <a:endParaRPr lang="en-US" dirty="0"/>
          </a:p>
        </p:txBody>
      </p:sp>
      <p:sp>
        <p:nvSpPr>
          <p:cNvPr id="3" name="Title 2"/>
          <p:cNvSpPr>
            <a:spLocks noGrp="1"/>
          </p:cNvSpPr>
          <p:nvPr>
            <p:ph type="title"/>
          </p:nvPr>
        </p:nvSpPr>
        <p:spPr/>
        <p:txBody>
          <a:bodyPr>
            <a:normAutofit/>
          </a:bodyPr>
          <a:lstStyle/>
          <a:p>
            <a:r>
              <a:rPr lang="en-US" sz="2400" dirty="0"/>
              <a:t>CURSILLO FOUNDATIONAL CHARISM</a:t>
            </a:r>
            <a:br>
              <a:rPr lang="en-US" sz="2400" dirty="0"/>
            </a:br>
            <a:r>
              <a:rPr lang="en-US" sz="2400" dirty="0"/>
              <a:t> ONE FOUNDER</a:t>
            </a:r>
            <a:br>
              <a:rPr lang="en-US" sz="2400" dirty="0"/>
            </a:br>
            <a:endParaRPr lang="en-US" sz="2400" dirty="0"/>
          </a:p>
        </p:txBody>
      </p:sp>
      <p:sp>
        <p:nvSpPr>
          <p:cNvPr id="6" name="Footer Placeholder 5">
            <a:extLst>
              <a:ext uri="{FF2B5EF4-FFF2-40B4-BE49-F238E27FC236}">
                <a16:creationId xmlns:a16="http://schemas.microsoft.com/office/drawing/2014/main" id="{55E0595B-E5F0-354E-9DC9-EA31EC5FA5F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D50E0A3-53B9-414E-8C8E-68D515AD8158}"/>
              </a:ext>
            </a:extLst>
          </p:cNvPr>
          <p:cNvSpPr>
            <a:spLocks noGrp="1"/>
          </p:cNvSpPr>
          <p:nvPr>
            <p:ph type="sldNum" sz="quarter" idx="12"/>
          </p:nvPr>
        </p:nvSpPr>
        <p:spPr/>
        <p:txBody>
          <a:bodyPr/>
          <a:lstStyle/>
          <a:p>
            <a:fld id="{9A223F9B-FB06-294E-A3D8-7921B8906AEF}" type="slidenum">
              <a:rPr lang="en-US" smtClean="0"/>
              <a:t>16</a:t>
            </a:fld>
            <a:endParaRPr lang="en-US" dirty="0"/>
          </a:p>
        </p:txBody>
      </p:sp>
    </p:spTree>
    <p:extLst>
      <p:ext uri="{BB962C8B-B14F-4D97-AF65-F5344CB8AC3E}">
        <p14:creationId xmlns:p14="http://schemas.microsoft.com/office/powerpoint/2010/main" val="5536144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CLERGY CONTRIBUTE IN THEIR PRIMARY ROLE</a:t>
            </a:r>
          </a:p>
          <a:p>
            <a:r>
              <a:rPr lang="en-US" dirty="0"/>
              <a:t>CLOSE UNION BETWEEN LAITY AND CLERGY</a:t>
            </a:r>
          </a:p>
          <a:p>
            <a:r>
              <a:rPr lang="en-US" dirty="0"/>
              <a:t>VATICAN II AWAKENING THE LAY FAITHFUL </a:t>
            </a:r>
          </a:p>
          <a:p>
            <a:r>
              <a:rPr lang="en-US" dirty="0"/>
              <a:t>“THE NEW EVANGELIZATION WILL BE DONE PRIMARILY BY LAY PEOPLE OR IT WILL NOT BE DONE AT ALL”</a:t>
            </a:r>
          </a:p>
          <a:p>
            <a:pPr marL="0" indent="0">
              <a:buNone/>
            </a:pPr>
            <a:endParaRPr lang="en-US" dirty="0"/>
          </a:p>
          <a:p>
            <a:r>
              <a:rPr lang="en-US" sz="2000" i="1" dirty="0"/>
              <a:t>“The Cursillo Movement is a movement in the church, not for the church, but rather for the world, in the same way that the church herself is.  As part of the church, it needs priests and lay people in it who, in addition to a constant dialogue, must be faithful to and not distance themselves from the foundational charism.” </a:t>
            </a:r>
            <a:r>
              <a:rPr lang="en-US" sz="2000" dirty="0"/>
              <a:t>(Eduardo Bonnín, Signs of Hope)</a:t>
            </a:r>
            <a:r>
              <a:rPr lang="en-US" sz="1400" dirty="0"/>
              <a:t>	</a:t>
            </a:r>
            <a:endParaRPr lang="en-US" sz="2100" dirty="0"/>
          </a:p>
          <a:p>
            <a:endParaRPr lang="en-US" dirty="0"/>
          </a:p>
        </p:txBody>
      </p:sp>
      <p:sp>
        <p:nvSpPr>
          <p:cNvPr id="3" name="Title 2"/>
          <p:cNvSpPr>
            <a:spLocks noGrp="1"/>
          </p:cNvSpPr>
          <p:nvPr>
            <p:ph type="title"/>
          </p:nvPr>
        </p:nvSpPr>
        <p:spPr/>
        <p:txBody>
          <a:bodyPr>
            <a:noAutofit/>
          </a:bodyPr>
          <a:lstStyle/>
          <a:p>
            <a:r>
              <a:rPr lang="en-US" sz="2400" dirty="0"/>
              <a:t/>
            </a:r>
            <a:br>
              <a:rPr lang="en-US" sz="2400" dirty="0"/>
            </a:br>
            <a:r>
              <a:rPr lang="en-US" sz="2400" dirty="0"/>
              <a:t> </a:t>
            </a:r>
            <a:br>
              <a:rPr lang="en-US" sz="2400" dirty="0"/>
            </a:br>
            <a:r>
              <a:rPr lang="en-US" sz="2400" dirty="0"/>
              <a:t>CURSILLO FOUNDATIONAL CHARISM</a:t>
            </a:r>
            <a:br>
              <a:rPr lang="en-US" sz="2400" dirty="0"/>
            </a:br>
            <a:r>
              <a:rPr lang="en-US" sz="2400" dirty="0"/>
              <a:t> ECCLESIAL MOVEMEMT OF LAY INITIATIVE</a:t>
            </a:r>
            <a:br>
              <a:rPr lang="en-US" sz="2400" dirty="0"/>
            </a:br>
            <a:r>
              <a:rPr lang="en-US" sz="2400" dirty="0"/>
              <a:t/>
            </a:r>
            <a:br>
              <a:rPr lang="en-US" sz="2400" dirty="0"/>
            </a:br>
            <a:r>
              <a:rPr lang="en-US" sz="2400" dirty="0"/>
              <a:t/>
            </a:r>
            <a:br>
              <a:rPr lang="en-US" sz="2400" dirty="0"/>
            </a:br>
            <a:endParaRPr lang="en-US" sz="2400" dirty="0"/>
          </a:p>
        </p:txBody>
      </p:sp>
      <p:sp>
        <p:nvSpPr>
          <p:cNvPr id="6" name="Footer Placeholder 5">
            <a:extLst>
              <a:ext uri="{FF2B5EF4-FFF2-40B4-BE49-F238E27FC236}">
                <a16:creationId xmlns:a16="http://schemas.microsoft.com/office/drawing/2014/main" id="{17CAF213-E7DF-7C4C-A0E2-B38AF8BA591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82B954C-732C-9E43-9A77-C354B6FB7514}"/>
              </a:ext>
            </a:extLst>
          </p:cNvPr>
          <p:cNvSpPr>
            <a:spLocks noGrp="1"/>
          </p:cNvSpPr>
          <p:nvPr>
            <p:ph type="sldNum" sz="quarter" idx="12"/>
          </p:nvPr>
        </p:nvSpPr>
        <p:spPr/>
        <p:txBody>
          <a:bodyPr/>
          <a:lstStyle/>
          <a:p>
            <a:fld id="{9A223F9B-FB06-294E-A3D8-7921B8906AEF}" type="slidenum">
              <a:rPr lang="en-US" smtClean="0"/>
              <a:t>17</a:t>
            </a:fld>
            <a:endParaRPr lang="en-US" dirty="0"/>
          </a:p>
        </p:txBody>
      </p:sp>
    </p:spTree>
    <p:extLst>
      <p:ext uri="{BB962C8B-B14F-4D97-AF65-F5344CB8AC3E}">
        <p14:creationId xmlns:p14="http://schemas.microsoft.com/office/powerpoint/2010/main" val="15067395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2200" dirty="0"/>
              <a:t>EDUARDO’S TRIPOD                                                               	</a:t>
            </a:r>
          </a:p>
          <a:p>
            <a:pPr marL="914400" lvl="3" indent="0">
              <a:buNone/>
            </a:pPr>
            <a:r>
              <a:rPr lang="en-US" sz="2200" dirty="0"/>
              <a:t>* JESUS CHRIST</a:t>
            </a:r>
          </a:p>
          <a:p>
            <a:pPr marL="914400" lvl="3" indent="0">
              <a:buNone/>
            </a:pPr>
            <a:r>
              <a:rPr lang="en-US" sz="2200" dirty="0"/>
              <a:t>* THE PERSON</a:t>
            </a:r>
          </a:p>
          <a:p>
            <a:pPr marL="914400" lvl="3" indent="0">
              <a:buNone/>
            </a:pPr>
            <a:r>
              <a:rPr lang="en-US" sz="2200" dirty="0"/>
              <a:t>* FRIENDSHIP</a:t>
            </a:r>
          </a:p>
        </p:txBody>
      </p:sp>
      <p:sp>
        <p:nvSpPr>
          <p:cNvPr id="3" name="Title 2"/>
          <p:cNvSpPr>
            <a:spLocks noGrp="1"/>
          </p:cNvSpPr>
          <p:nvPr>
            <p:ph type="title"/>
          </p:nvPr>
        </p:nvSpPr>
        <p:spPr/>
        <p:txBody>
          <a:bodyPr>
            <a:noAutofit/>
          </a:bodyPr>
          <a:lstStyle/>
          <a:p>
            <a:r>
              <a:rPr lang="en-US" sz="2400" dirty="0"/>
              <a:t>CURSILLO FOUNDATIONAL CHARISM</a:t>
            </a:r>
            <a:br>
              <a:rPr lang="en-US" sz="2400" dirty="0"/>
            </a:br>
            <a:r>
              <a:rPr lang="en-US" sz="2400" dirty="0"/>
              <a:t>ESSENCE AND DIVINE PURPOSE</a:t>
            </a:r>
            <a:br>
              <a:rPr lang="en-US" sz="2400" dirty="0"/>
            </a:br>
            <a:endParaRPr lang="en-US" sz="2400" dirty="0"/>
          </a:p>
        </p:txBody>
      </p:sp>
      <p:sp>
        <p:nvSpPr>
          <p:cNvPr id="6" name="Footer Placeholder 5">
            <a:extLst>
              <a:ext uri="{FF2B5EF4-FFF2-40B4-BE49-F238E27FC236}">
                <a16:creationId xmlns:a16="http://schemas.microsoft.com/office/drawing/2014/main" id="{3D1A8280-C7D2-234F-9D47-951784A8DE4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FD4E152-3379-5443-BAD3-A8FCD459FAF2}"/>
              </a:ext>
            </a:extLst>
          </p:cNvPr>
          <p:cNvSpPr>
            <a:spLocks noGrp="1"/>
          </p:cNvSpPr>
          <p:nvPr>
            <p:ph type="sldNum" sz="quarter" idx="12"/>
          </p:nvPr>
        </p:nvSpPr>
        <p:spPr/>
        <p:txBody>
          <a:bodyPr/>
          <a:lstStyle/>
          <a:p>
            <a:fld id="{9A223F9B-FB06-294E-A3D8-7921B8906AEF}" type="slidenum">
              <a:rPr lang="en-US" smtClean="0"/>
              <a:t>18</a:t>
            </a:fld>
            <a:endParaRPr lang="en-US" dirty="0"/>
          </a:p>
        </p:txBody>
      </p:sp>
    </p:spTree>
    <p:extLst>
      <p:ext uri="{BB962C8B-B14F-4D97-AF65-F5344CB8AC3E}">
        <p14:creationId xmlns:p14="http://schemas.microsoft.com/office/powerpoint/2010/main" val="3320456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2200" dirty="0"/>
              <a:t>JESUS CHRIST </a:t>
            </a:r>
          </a:p>
          <a:p>
            <a:pPr marL="0" indent="0">
              <a:buNone/>
            </a:pPr>
            <a:r>
              <a:rPr lang="en-US" sz="2200" dirty="0"/>
              <a:t>         -  IS ALIVE</a:t>
            </a:r>
          </a:p>
          <a:p>
            <a:pPr marL="0" indent="0">
              <a:buNone/>
            </a:pPr>
            <a:r>
              <a:rPr lang="en-US" sz="2200" dirty="0"/>
              <a:t>         -  IS NORMAL</a:t>
            </a:r>
          </a:p>
          <a:p>
            <a:pPr marL="0" indent="0">
              <a:buNone/>
            </a:pPr>
            <a:r>
              <a:rPr lang="en-US" sz="2200" dirty="0"/>
              <a:t>         -  IS NEAR</a:t>
            </a:r>
          </a:p>
        </p:txBody>
      </p:sp>
      <p:sp>
        <p:nvSpPr>
          <p:cNvPr id="3" name="Title 2"/>
          <p:cNvSpPr>
            <a:spLocks noGrp="1"/>
          </p:cNvSpPr>
          <p:nvPr>
            <p:ph type="title"/>
          </p:nvPr>
        </p:nvSpPr>
        <p:spPr/>
        <p:txBody>
          <a:bodyPr>
            <a:noAutofit/>
          </a:bodyPr>
          <a:lstStyle/>
          <a:p>
            <a:r>
              <a:rPr lang="en-US" sz="2400" dirty="0"/>
              <a:t>CURSILLO FOUNDATIONAL CHARISM</a:t>
            </a:r>
            <a:br>
              <a:rPr lang="en-US" sz="2400" dirty="0"/>
            </a:br>
            <a:r>
              <a:rPr lang="en-US" sz="2400" dirty="0"/>
              <a:t> ESSENCE AND DIVINE PURPOSE</a:t>
            </a:r>
            <a:br>
              <a:rPr lang="en-US" sz="2400" dirty="0"/>
            </a:br>
            <a:endParaRPr lang="en-US" sz="2400" dirty="0"/>
          </a:p>
        </p:txBody>
      </p:sp>
      <p:sp>
        <p:nvSpPr>
          <p:cNvPr id="6" name="Footer Placeholder 5">
            <a:extLst>
              <a:ext uri="{FF2B5EF4-FFF2-40B4-BE49-F238E27FC236}">
                <a16:creationId xmlns:a16="http://schemas.microsoft.com/office/drawing/2014/main" id="{038AF7E0-4A42-4A4C-B726-7BC6BAA2196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88026E-1F21-7A46-B429-B586A8D63F6E}"/>
              </a:ext>
            </a:extLst>
          </p:cNvPr>
          <p:cNvSpPr>
            <a:spLocks noGrp="1"/>
          </p:cNvSpPr>
          <p:nvPr>
            <p:ph type="sldNum" sz="quarter" idx="12"/>
          </p:nvPr>
        </p:nvSpPr>
        <p:spPr/>
        <p:txBody>
          <a:bodyPr/>
          <a:lstStyle/>
          <a:p>
            <a:fld id="{9A223F9B-FB06-294E-A3D8-7921B8906AEF}" type="slidenum">
              <a:rPr lang="en-US" smtClean="0"/>
              <a:t>19</a:t>
            </a:fld>
            <a:endParaRPr lang="en-US" dirty="0"/>
          </a:p>
        </p:txBody>
      </p:sp>
    </p:spTree>
    <p:extLst>
      <p:ext uri="{BB962C8B-B14F-4D97-AF65-F5344CB8AC3E}">
        <p14:creationId xmlns:p14="http://schemas.microsoft.com/office/powerpoint/2010/main" val="802654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387600"/>
            <a:ext cx="7604668" cy="4292169"/>
          </a:xfrm>
        </p:spPr>
        <p:txBody>
          <a:bodyPr>
            <a:noAutofit/>
          </a:bodyPr>
          <a:lstStyle/>
          <a:p>
            <a:r>
              <a:rPr lang="en-US" sz="2200" dirty="0"/>
              <a:t>JOURNEY OF DISCOVERY</a:t>
            </a:r>
          </a:p>
          <a:p>
            <a:r>
              <a:rPr lang="en-US" sz="2200" cap="all" dirty="0"/>
              <a:t>Discovery</a:t>
            </a:r>
            <a:r>
              <a:rPr lang="en-US" sz="2200" dirty="0"/>
              <a:t> OF OUR FOUNDER, CHARISM AND HISTORY</a:t>
            </a:r>
          </a:p>
          <a:p>
            <a:r>
              <a:rPr lang="en-US" sz="2200" dirty="0"/>
              <a:t>PONTIFICAL COUNCIL FOR THE LAITY , 1998 &amp; 2006</a:t>
            </a:r>
          </a:p>
          <a:p>
            <a:r>
              <a:rPr lang="en-US" sz="2200" cap="all" dirty="0"/>
              <a:t>Why</a:t>
            </a:r>
            <a:r>
              <a:rPr lang="en-US" sz="2200" dirty="0"/>
              <a:t> – </a:t>
            </a:r>
            <a:r>
              <a:rPr lang="en-US" sz="2200" cap="all" dirty="0"/>
              <a:t>Authentically</a:t>
            </a:r>
            <a:r>
              <a:rPr lang="en-US" sz="2200" dirty="0"/>
              <a:t> LIVE , </a:t>
            </a:r>
            <a:r>
              <a:rPr lang="en-US" sz="2200" cap="all" dirty="0"/>
              <a:t>Truly Serve Church</a:t>
            </a:r>
          </a:p>
          <a:p>
            <a:r>
              <a:rPr lang="en-US" sz="2200" cap="all" dirty="0"/>
              <a:t>How</a:t>
            </a:r>
            <a:r>
              <a:rPr lang="en-US" sz="2200" dirty="0"/>
              <a:t>  - FOUNDER, HISTORY, AND CHARISM</a:t>
            </a:r>
          </a:p>
          <a:p>
            <a:r>
              <a:rPr lang="en-US" sz="2200" i="1" dirty="0"/>
              <a:t>“The founder is the pivot of the life of every movement, because he is the bearer of the original charism from which it is born and through which it lives.” </a:t>
            </a:r>
            <a:r>
              <a:rPr lang="en-US" sz="2000" dirty="0"/>
              <a:t>(St. Pope John Paul II)</a:t>
            </a:r>
          </a:p>
        </p:txBody>
      </p:sp>
      <p:sp>
        <p:nvSpPr>
          <p:cNvPr id="3" name="Title 2"/>
          <p:cNvSpPr>
            <a:spLocks noGrp="1"/>
          </p:cNvSpPr>
          <p:nvPr>
            <p:ph type="title"/>
          </p:nvPr>
        </p:nvSpPr>
        <p:spPr/>
        <p:txBody>
          <a:bodyPr>
            <a:normAutofit/>
          </a:bodyPr>
          <a:lstStyle/>
          <a:p>
            <a:r>
              <a:rPr lang="en-US" sz="2400" dirty="0"/>
              <a:t>INTRODUCTION</a:t>
            </a:r>
            <a:br>
              <a:rPr lang="en-US" sz="2400" dirty="0"/>
            </a:br>
            <a:endParaRPr lang="en-US" sz="2400" dirty="0"/>
          </a:p>
        </p:txBody>
      </p:sp>
      <p:sp>
        <p:nvSpPr>
          <p:cNvPr id="6" name="Footer Placeholder 5">
            <a:extLst>
              <a:ext uri="{FF2B5EF4-FFF2-40B4-BE49-F238E27FC236}">
                <a16:creationId xmlns:a16="http://schemas.microsoft.com/office/drawing/2014/main" id="{522D07E4-1AE7-AD4B-B7DA-8AD559008686}"/>
              </a:ext>
            </a:extLst>
          </p:cNvPr>
          <p:cNvSpPr>
            <a:spLocks noGrp="1"/>
          </p:cNvSpPr>
          <p:nvPr>
            <p:ph type="ftr" sz="quarter" idx="11"/>
          </p:nvPr>
        </p:nvSpPr>
        <p:spPr>
          <a:xfrm>
            <a:off x="189034" y="6414666"/>
            <a:ext cx="424034" cy="200622"/>
          </a:xfrm>
        </p:spPr>
        <p:txBody>
          <a:bodyPr/>
          <a:lstStyle/>
          <a:p>
            <a:endParaRPr lang="en-US" dirty="0"/>
          </a:p>
        </p:txBody>
      </p:sp>
      <p:sp>
        <p:nvSpPr>
          <p:cNvPr id="7" name="Slide Number Placeholder 6">
            <a:extLst>
              <a:ext uri="{FF2B5EF4-FFF2-40B4-BE49-F238E27FC236}">
                <a16:creationId xmlns:a16="http://schemas.microsoft.com/office/drawing/2014/main" id="{A9A586F8-E76C-A543-A387-09ACAC3BC27F}"/>
              </a:ext>
            </a:extLst>
          </p:cNvPr>
          <p:cNvSpPr>
            <a:spLocks noGrp="1"/>
          </p:cNvSpPr>
          <p:nvPr>
            <p:ph type="sldNum" sz="quarter" idx="12"/>
          </p:nvPr>
        </p:nvSpPr>
        <p:spPr/>
        <p:txBody>
          <a:bodyPr/>
          <a:lstStyle/>
          <a:p>
            <a:fld id="{9A223F9B-FB06-294E-A3D8-7921B8906AEF}" type="slidenum">
              <a:rPr lang="en-US" smtClean="0"/>
              <a:t>2</a:t>
            </a:fld>
            <a:endParaRPr lang="en-US" dirty="0"/>
          </a:p>
        </p:txBody>
      </p:sp>
    </p:spTree>
    <p:extLst>
      <p:ext uri="{BB962C8B-B14F-4D97-AF65-F5344CB8AC3E}">
        <p14:creationId xmlns:p14="http://schemas.microsoft.com/office/powerpoint/2010/main" val="38003585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334638"/>
            <a:ext cx="8464377" cy="4112657"/>
          </a:xfrm>
        </p:spPr>
        <p:txBody>
          <a:bodyPr>
            <a:normAutofit/>
          </a:bodyPr>
          <a:lstStyle/>
          <a:p>
            <a:pPr marL="301943" lvl="1" indent="0">
              <a:buNone/>
            </a:pPr>
            <a:r>
              <a:rPr lang="en-US" sz="2400" dirty="0"/>
              <a:t>THE PERSON</a:t>
            </a:r>
          </a:p>
          <a:p>
            <a:pPr marL="301943" lvl="1" indent="0">
              <a:buNone/>
            </a:pPr>
            <a:r>
              <a:rPr lang="en-US" sz="2400" dirty="0"/>
              <a:t>          -  FOCUS OF OUR CONCERN</a:t>
            </a:r>
          </a:p>
          <a:p>
            <a:pPr marL="301943" lvl="1" indent="0">
              <a:buNone/>
            </a:pPr>
            <a:r>
              <a:rPr lang="en-US" sz="2400" dirty="0"/>
              <a:t>          -  ESSENTIAL</a:t>
            </a:r>
          </a:p>
          <a:p>
            <a:pPr marL="862013" lvl="1" indent="0">
              <a:buNone/>
            </a:pPr>
            <a:r>
              <a:rPr lang="en-US" sz="2400" dirty="0"/>
              <a:t> -  REFLECTION, EXPRESSION, OF GOD’S SPECIFIC PLAN</a:t>
            </a:r>
          </a:p>
          <a:p>
            <a:pPr marL="301943" lvl="1" indent="0">
              <a:buNone/>
            </a:pPr>
            <a:r>
              <a:rPr lang="en-US" sz="2400" dirty="0"/>
              <a:t>          -  DISCOVER A PERSON’S PERSONAL WORTH</a:t>
            </a:r>
          </a:p>
          <a:p>
            <a:pPr marL="301943" lvl="1" indent="0">
              <a:buNone/>
            </a:pPr>
            <a:r>
              <a:rPr lang="en-US" sz="2400" dirty="0"/>
              <a:t>          -  VALUE OF BEING A PERSON VS MERE INDIVIDUAL</a:t>
            </a:r>
          </a:p>
          <a:p>
            <a:pPr marL="0" indent="0">
              <a:buNone/>
            </a:pPr>
            <a:endParaRPr lang="en-US" sz="2600" dirty="0"/>
          </a:p>
          <a:p>
            <a:pPr marL="0" indent="0">
              <a:buNone/>
            </a:pPr>
            <a:r>
              <a:rPr lang="en-US" i="1" dirty="0"/>
              <a:t>“He who truly seeks his best self, seeks God, and he who truly seeks God, finds himself.” </a:t>
            </a:r>
            <a:r>
              <a:rPr lang="en-US" dirty="0"/>
              <a:t>(Eduardo Bonnín)</a:t>
            </a:r>
          </a:p>
          <a:p>
            <a:pPr marL="0" indent="0">
              <a:buNone/>
            </a:pPr>
            <a:endParaRPr lang="en-US" dirty="0"/>
          </a:p>
          <a:p>
            <a:pPr marL="0" indent="0">
              <a:buNone/>
            </a:pPr>
            <a:endParaRPr lang="en-US" dirty="0"/>
          </a:p>
        </p:txBody>
      </p:sp>
      <p:sp>
        <p:nvSpPr>
          <p:cNvPr id="3" name="Title 2"/>
          <p:cNvSpPr>
            <a:spLocks noGrp="1"/>
          </p:cNvSpPr>
          <p:nvPr>
            <p:ph type="title"/>
          </p:nvPr>
        </p:nvSpPr>
        <p:spPr>
          <a:xfrm>
            <a:off x="457200" y="338328"/>
            <a:ext cx="8229600" cy="1659806"/>
          </a:xfrm>
        </p:spPr>
        <p:txBody>
          <a:bodyPr>
            <a:normAutofit fontScale="90000"/>
          </a:bodyPr>
          <a:lstStyle/>
          <a:p>
            <a:r>
              <a:rPr lang="en-US" sz="2400" dirty="0"/>
              <a:t/>
            </a:r>
            <a:br>
              <a:rPr lang="en-US" sz="2400" dirty="0"/>
            </a:br>
            <a:r>
              <a:rPr lang="en-US" sz="2700" dirty="0"/>
              <a:t>CURSILLO FOUNDATIONAL CHARISM</a:t>
            </a:r>
            <a:br>
              <a:rPr lang="en-US" sz="2700" dirty="0"/>
            </a:br>
            <a:r>
              <a:rPr lang="en-US" sz="2700" dirty="0"/>
              <a:t> ESSENCE AND DIVINE PURPOSE</a:t>
            </a:r>
            <a:br>
              <a:rPr lang="en-US" sz="2700" dirty="0"/>
            </a:br>
            <a:r>
              <a:rPr lang="en-US" sz="2700" dirty="0"/>
              <a:t/>
            </a:r>
            <a:br>
              <a:rPr lang="en-US" sz="2700" dirty="0"/>
            </a:br>
            <a:endParaRPr lang="en-US" sz="2700" dirty="0"/>
          </a:p>
        </p:txBody>
      </p:sp>
      <p:sp>
        <p:nvSpPr>
          <p:cNvPr id="6" name="Footer Placeholder 5">
            <a:extLst>
              <a:ext uri="{FF2B5EF4-FFF2-40B4-BE49-F238E27FC236}">
                <a16:creationId xmlns:a16="http://schemas.microsoft.com/office/drawing/2014/main" id="{63B87437-4E35-9249-9551-F44BA37BF5E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34936D4-B17C-CC40-820B-997746AC9708}"/>
              </a:ext>
            </a:extLst>
          </p:cNvPr>
          <p:cNvSpPr>
            <a:spLocks noGrp="1"/>
          </p:cNvSpPr>
          <p:nvPr>
            <p:ph type="sldNum" sz="quarter" idx="12"/>
          </p:nvPr>
        </p:nvSpPr>
        <p:spPr/>
        <p:txBody>
          <a:bodyPr/>
          <a:lstStyle/>
          <a:p>
            <a:fld id="{9A223F9B-FB06-294E-A3D8-7921B8906AEF}" type="slidenum">
              <a:rPr lang="en-US" smtClean="0"/>
              <a:t>20</a:t>
            </a:fld>
            <a:endParaRPr lang="en-US" dirty="0"/>
          </a:p>
        </p:txBody>
      </p:sp>
    </p:spTree>
    <p:extLst>
      <p:ext uri="{BB962C8B-B14F-4D97-AF65-F5344CB8AC3E}">
        <p14:creationId xmlns:p14="http://schemas.microsoft.com/office/powerpoint/2010/main" val="30270305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6388" y="1988292"/>
            <a:ext cx="8456649" cy="4626996"/>
          </a:xfrm>
        </p:spPr>
        <p:txBody>
          <a:bodyPr>
            <a:noAutofit/>
          </a:bodyPr>
          <a:lstStyle/>
          <a:p>
            <a:pPr lvl="1"/>
            <a:r>
              <a:rPr lang="en-US" sz="2000" dirty="0"/>
              <a:t>THE METHOD OF FRIENDSHIP</a:t>
            </a:r>
          </a:p>
          <a:p>
            <a:pPr marL="301943" lvl="1" indent="0">
              <a:buNone/>
            </a:pPr>
            <a:r>
              <a:rPr lang="en-US" sz="2000" dirty="0"/>
              <a:t>          -  BEST WAY POSSIBLE TO RELATE WITH GOD AND OTHERS</a:t>
            </a:r>
          </a:p>
          <a:p>
            <a:pPr marL="301943" lvl="1" indent="0">
              <a:buNone/>
            </a:pPr>
            <a:r>
              <a:rPr lang="en-US" sz="2000" dirty="0"/>
              <a:t>          -  UNDERSTOOD BY LOVING</a:t>
            </a:r>
          </a:p>
          <a:p>
            <a:pPr marL="301943" lvl="1" indent="0">
              <a:buNone/>
            </a:pPr>
            <a:r>
              <a:rPr lang="en-US" sz="2000" dirty="0"/>
              <a:t>          -  BASIC / ESSENTIAL</a:t>
            </a:r>
          </a:p>
          <a:p>
            <a:pPr marL="301943" lvl="1" indent="0">
              <a:buNone/>
            </a:pPr>
            <a:r>
              <a:rPr lang="en-US" sz="2000" dirty="0"/>
              <a:t>          -   3-DAY CURSILLO – WITNESS TO CHRIST / OFFER OF FRIENDSHIP</a:t>
            </a:r>
          </a:p>
          <a:p>
            <a:pPr marL="301625" lvl="1" indent="0">
              <a:buNone/>
            </a:pPr>
            <a:r>
              <a:rPr lang="en-US" sz="2000" dirty="0"/>
              <a:t>	-  ORIGINATES IN PRECURSILLO, INTENSIFIED IN 3-DAY CURSILLO, 	  	   AND CONFIRMED IN POSTCURSILLO</a:t>
            </a:r>
          </a:p>
          <a:p>
            <a:pPr lvl="1"/>
            <a:r>
              <a:rPr lang="en-US" sz="2000" dirty="0"/>
              <a:t>PURPOSE OF THE CURSILLO</a:t>
            </a:r>
          </a:p>
          <a:p>
            <a:pPr marL="301943" lvl="1" indent="0">
              <a:buNone/>
            </a:pPr>
            <a:r>
              <a:rPr lang="en-US" sz="2000" dirty="0"/>
              <a:t>              MAKE POSSIBLE THE LIVING AND SHARING OF WHAT IS</a:t>
            </a:r>
          </a:p>
          <a:p>
            <a:pPr marL="301943" lvl="1" indent="0">
              <a:buNone/>
            </a:pPr>
            <a:r>
              <a:rPr lang="en-US" sz="2000" dirty="0"/>
              <a:t>              FUNDAMENTAL TO BEING CHRISTIAN. BY BRINGING THE GOOD</a:t>
            </a:r>
          </a:p>
          <a:p>
            <a:pPr marL="1096963" lvl="1" indent="0">
              <a:buNone/>
            </a:pPr>
            <a:r>
              <a:rPr lang="en-US" sz="2000" dirty="0"/>
              <a:t>NEWS OF GOD’S LOVE TO EVERY PERSON ESPECIALLY THOSE FARAWAY FROM CHRIST AND HIS CHURCH</a:t>
            </a:r>
          </a:p>
        </p:txBody>
      </p:sp>
      <p:sp>
        <p:nvSpPr>
          <p:cNvPr id="3" name="Title 2"/>
          <p:cNvSpPr>
            <a:spLocks noGrp="1"/>
          </p:cNvSpPr>
          <p:nvPr>
            <p:ph type="title"/>
          </p:nvPr>
        </p:nvSpPr>
        <p:spPr>
          <a:xfrm>
            <a:off x="457200" y="338327"/>
            <a:ext cx="8229600" cy="1964605"/>
          </a:xfrm>
        </p:spPr>
        <p:txBody>
          <a:bodyPr>
            <a:noAutofit/>
          </a:bodyPr>
          <a:lstStyle/>
          <a:p>
            <a:r>
              <a:rPr lang="en-US" sz="2400" dirty="0"/>
              <a:t>CURSILLO FOUNDATIONAL CHARISM</a:t>
            </a:r>
            <a:br>
              <a:rPr lang="en-US" sz="2400" dirty="0"/>
            </a:br>
            <a:r>
              <a:rPr lang="en-US" sz="2400" dirty="0"/>
              <a:t> ESSENCE AND DIVINE PURPOSE</a:t>
            </a:r>
            <a:br>
              <a:rPr lang="en-US" sz="2400" dirty="0"/>
            </a:br>
            <a:r>
              <a:rPr lang="en-US" sz="2400" dirty="0"/>
              <a:t/>
            </a:r>
            <a:br>
              <a:rPr lang="en-US" sz="2400" dirty="0"/>
            </a:br>
            <a:endParaRPr lang="en-US" sz="2400" dirty="0"/>
          </a:p>
        </p:txBody>
      </p:sp>
      <p:sp>
        <p:nvSpPr>
          <p:cNvPr id="6" name="Footer Placeholder 5">
            <a:extLst>
              <a:ext uri="{FF2B5EF4-FFF2-40B4-BE49-F238E27FC236}">
                <a16:creationId xmlns:a16="http://schemas.microsoft.com/office/drawing/2014/main" id="{C8C65979-9898-2E44-BA00-23CE6DC9F5F2}"/>
              </a:ext>
            </a:extLst>
          </p:cNvPr>
          <p:cNvSpPr>
            <a:spLocks noGrp="1"/>
          </p:cNvSpPr>
          <p:nvPr>
            <p:ph type="ftr" sz="quarter" idx="11"/>
          </p:nvPr>
        </p:nvSpPr>
        <p:spPr>
          <a:xfrm>
            <a:off x="193639" y="6250164"/>
            <a:ext cx="152750" cy="45719"/>
          </a:xfrm>
        </p:spPr>
        <p:txBody>
          <a:bodyPr/>
          <a:lstStyle/>
          <a:p>
            <a:endParaRPr lang="en-US" dirty="0"/>
          </a:p>
        </p:txBody>
      </p:sp>
      <p:sp>
        <p:nvSpPr>
          <p:cNvPr id="7" name="Slide Number Placeholder 6">
            <a:extLst>
              <a:ext uri="{FF2B5EF4-FFF2-40B4-BE49-F238E27FC236}">
                <a16:creationId xmlns:a16="http://schemas.microsoft.com/office/drawing/2014/main" id="{FF86539A-B943-0D41-9DFD-C1EE30E67CCC}"/>
              </a:ext>
            </a:extLst>
          </p:cNvPr>
          <p:cNvSpPr>
            <a:spLocks noGrp="1"/>
          </p:cNvSpPr>
          <p:nvPr>
            <p:ph type="sldNum" sz="quarter" idx="12"/>
          </p:nvPr>
        </p:nvSpPr>
        <p:spPr/>
        <p:txBody>
          <a:bodyPr/>
          <a:lstStyle/>
          <a:p>
            <a:fld id="{9A223F9B-FB06-294E-A3D8-7921B8906AEF}" type="slidenum">
              <a:rPr lang="en-US" smtClean="0"/>
              <a:t>21</a:t>
            </a:fld>
            <a:endParaRPr lang="en-US" dirty="0"/>
          </a:p>
        </p:txBody>
      </p:sp>
    </p:spTree>
    <p:extLst>
      <p:ext uri="{BB962C8B-B14F-4D97-AF65-F5344CB8AC3E}">
        <p14:creationId xmlns:p14="http://schemas.microsoft.com/office/powerpoint/2010/main" val="33586535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437259"/>
            <a:ext cx="7408333" cy="3688903"/>
          </a:xfrm>
        </p:spPr>
        <p:txBody>
          <a:bodyPr>
            <a:normAutofit/>
          </a:bodyPr>
          <a:lstStyle/>
          <a:p>
            <a:pPr lvl="1"/>
            <a:r>
              <a:rPr lang="en-US" sz="2200" dirty="0"/>
              <a:t>3 PHASES FORM A PERFECT UNITY</a:t>
            </a:r>
          </a:p>
          <a:p>
            <a:pPr lvl="1"/>
            <a:r>
              <a:rPr lang="en-US" sz="2200" dirty="0"/>
              <a:t>APPLIED AS A WHOLE</a:t>
            </a:r>
          </a:p>
          <a:p>
            <a:pPr lvl="1"/>
            <a:r>
              <a:rPr lang="en-US" sz="2200" dirty="0"/>
              <a:t>GENERATE FRIENDSHIPS</a:t>
            </a:r>
          </a:p>
          <a:p>
            <a:pPr lvl="2">
              <a:buFont typeface="Arial" panose="020B0604020202020204" pitchFamily="34" charset="0"/>
              <a:buChar char="•"/>
            </a:pPr>
            <a:r>
              <a:rPr lang="en-US" sz="2200" dirty="0"/>
              <a:t>THE DESIRE TO HAVE FRIENDSHIPS</a:t>
            </a:r>
          </a:p>
          <a:p>
            <a:pPr lvl="2">
              <a:buFont typeface="Arial" panose="020B0604020202020204" pitchFamily="34" charset="0"/>
              <a:buChar char="•"/>
            </a:pPr>
            <a:r>
              <a:rPr lang="en-US" sz="2200" dirty="0"/>
              <a:t>THE DESIRE TO BE BETTER FRIENDS</a:t>
            </a:r>
          </a:p>
          <a:p>
            <a:pPr lvl="1"/>
            <a:r>
              <a:rPr lang="en-US" sz="2200" dirty="0"/>
              <a:t>PHASES CANNOT BE DISASSOCIATED FROM EACH OTHER</a:t>
            </a:r>
          </a:p>
        </p:txBody>
      </p:sp>
      <p:sp>
        <p:nvSpPr>
          <p:cNvPr id="3" name="Title 2"/>
          <p:cNvSpPr>
            <a:spLocks noGrp="1"/>
          </p:cNvSpPr>
          <p:nvPr>
            <p:ph type="title"/>
          </p:nvPr>
        </p:nvSpPr>
        <p:spPr>
          <a:xfrm>
            <a:off x="457200" y="338327"/>
            <a:ext cx="8229600" cy="1998473"/>
          </a:xfrm>
        </p:spPr>
        <p:txBody>
          <a:bodyPr>
            <a:noAutofit/>
          </a:bodyPr>
          <a:lstStyle/>
          <a:p>
            <a:r>
              <a:rPr lang="en-US" sz="2400" dirty="0"/>
              <a:t/>
            </a:r>
            <a:br>
              <a:rPr lang="en-US" sz="2400" dirty="0"/>
            </a:br>
            <a:r>
              <a:rPr lang="en-US" sz="2400" dirty="0"/>
              <a:t>CURSILLO FOUNDATIONAL CHARISM</a:t>
            </a:r>
            <a:br>
              <a:rPr lang="en-US" sz="2400" dirty="0"/>
            </a:br>
            <a:r>
              <a:rPr lang="en-US" sz="2400" dirty="0"/>
              <a:t> METHOD IN LIGHT OF THE CHARISM</a:t>
            </a:r>
            <a:br>
              <a:rPr lang="en-US" sz="2400" dirty="0"/>
            </a:br>
            <a:r>
              <a:rPr lang="en-US" sz="2400" dirty="0"/>
              <a:t/>
            </a:r>
            <a:br>
              <a:rPr lang="en-US" sz="2400" dirty="0"/>
            </a:br>
            <a:r>
              <a:rPr lang="en-US" sz="2400" dirty="0"/>
              <a:t/>
            </a:r>
            <a:br>
              <a:rPr lang="en-US" sz="2400" dirty="0"/>
            </a:br>
            <a:endParaRPr lang="en-US" sz="2400" dirty="0"/>
          </a:p>
        </p:txBody>
      </p:sp>
      <p:sp>
        <p:nvSpPr>
          <p:cNvPr id="6" name="Footer Placeholder 5">
            <a:extLst>
              <a:ext uri="{FF2B5EF4-FFF2-40B4-BE49-F238E27FC236}">
                <a16:creationId xmlns:a16="http://schemas.microsoft.com/office/drawing/2014/main" id="{8E530F9C-3228-EC4C-B707-49971A9DCC6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529A859-9E20-3043-85EB-A4BADF31B917}"/>
              </a:ext>
            </a:extLst>
          </p:cNvPr>
          <p:cNvSpPr>
            <a:spLocks noGrp="1"/>
          </p:cNvSpPr>
          <p:nvPr>
            <p:ph type="sldNum" sz="quarter" idx="12"/>
          </p:nvPr>
        </p:nvSpPr>
        <p:spPr/>
        <p:txBody>
          <a:bodyPr/>
          <a:lstStyle/>
          <a:p>
            <a:fld id="{9A223F9B-FB06-294E-A3D8-7921B8906AEF}" type="slidenum">
              <a:rPr lang="en-US" smtClean="0"/>
              <a:t>22</a:t>
            </a:fld>
            <a:endParaRPr lang="en-US" dirty="0"/>
          </a:p>
        </p:txBody>
      </p:sp>
    </p:spTree>
    <p:extLst>
      <p:ext uri="{BB962C8B-B14F-4D97-AF65-F5344CB8AC3E}">
        <p14:creationId xmlns:p14="http://schemas.microsoft.com/office/powerpoint/2010/main" val="7865830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421467"/>
            <a:ext cx="7408333" cy="3704696"/>
          </a:xfrm>
        </p:spPr>
        <p:txBody>
          <a:bodyPr>
            <a:normAutofit/>
          </a:bodyPr>
          <a:lstStyle/>
          <a:p>
            <a:r>
              <a:rPr lang="en-US" sz="2000" dirty="0"/>
              <a:t>THE PRECURSILLO</a:t>
            </a:r>
          </a:p>
          <a:p>
            <a:pPr lvl="1"/>
            <a:r>
              <a:rPr lang="en-US" sz="2000" dirty="0"/>
              <a:t>ENCOURAGES AND PREPARES THE PERSON THROUGH AN OFFER OF FRIENDSHIP FOR AN ENCOUNTER WITH SELF, CHRIST, AND OTHERS</a:t>
            </a:r>
          </a:p>
          <a:p>
            <a:r>
              <a:rPr lang="en-US" sz="2000" dirty="0"/>
              <a:t>THE 3-DAY CURSILLO</a:t>
            </a:r>
          </a:p>
          <a:p>
            <a:pPr lvl="1"/>
            <a:r>
              <a:rPr lang="en-US" sz="2000" dirty="0"/>
              <a:t>EXPERIENCE OF LIVING AND SHARING OF WHAT IS FUNDAMENTAL TO BEING CHRISTIAN.</a:t>
            </a:r>
          </a:p>
          <a:p>
            <a:r>
              <a:rPr lang="en-US" sz="2000" dirty="0"/>
              <a:t>THE POSTCURSILLO</a:t>
            </a:r>
          </a:p>
          <a:p>
            <a:pPr lvl="1"/>
            <a:r>
              <a:rPr lang="en-US" sz="2000" dirty="0"/>
              <a:t>ENABLE THE PERSON TO LIVE CONSTANTLY WHAT THEY</a:t>
            </a:r>
            <a:r>
              <a:rPr lang="fr-FR" sz="2000" dirty="0"/>
              <a:t>’</a:t>
            </a:r>
            <a:r>
              <a:rPr lang="en-US" sz="2000" dirty="0"/>
              <a:t>VE EXPERIENCED IN THE 3-DAY CURSILLO.</a:t>
            </a:r>
          </a:p>
        </p:txBody>
      </p:sp>
      <p:sp>
        <p:nvSpPr>
          <p:cNvPr id="3" name="Title 2"/>
          <p:cNvSpPr>
            <a:spLocks noGrp="1"/>
          </p:cNvSpPr>
          <p:nvPr>
            <p:ph type="title"/>
          </p:nvPr>
        </p:nvSpPr>
        <p:spPr/>
        <p:txBody>
          <a:bodyPr>
            <a:noAutofit/>
          </a:bodyPr>
          <a:lstStyle/>
          <a:p>
            <a:r>
              <a:rPr lang="en-US" dirty="0"/>
              <a:t> </a:t>
            </a:r>
            <a:br>
              <a:rPr lang="en-US" dirty="0"/>
            </a:br>
            <a:r>
              <a:rPr lang="en-US" dirty="0"/>
              <a:t> </a:t>
            </a:r>
            <a:r>
              <a:rPr lang="en-US" sz="2400" dirty="0"/>
              <a:t>CURSILLO FOUNDATIONAL CHARISM</a:t>
            </a:r>
            <a:br>
              <a:rPr lang="en-US" sz="2400" dirty="0"/>
            </a:br>
            <a:r>
              <a:rPr lang="en-US" sz="2400" dirty="0"/>
              <a:t>METHOD IN LIGHT OF THE CHARISM</a:t>
            </a:r>
            <a:br>
              <a:rPr lang="en-US" sz="2400" dirty="0"/>
            </a:br>
            <a:r>
              <a:rPr lang="en-US" sz="2400" dirty="0"/>
              <a:t/>
            </a:r>
            <a:br>
              <a:rPr lang="en-US" sz="2400" dirty="0"/>
            </a:br>
            <a:endParaRPr lang="en-US" sz="2400" dirty="0"/>
          </a:p>
        </p:txBody>
      </p:sp>
      <p:sp>
        <p:nvSpPr>
          <p:cNvPr id="6" name="Footer Placeholder 5">
            <a:extLst>
              <a:ext uri="{FF2B5EF4-FFF2-40B4-BE49-F238E27FC236}">
                <a16:creationId xmlns:a16="http://schemas.microsoft.com/office/drawing/2014/main" id="{24228B96-3CCB-CE46-8C85-B43E2B12A40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5DAA986-C4E9-D04D-8962-8EEFEC530C40}"/>
              </a:ext>
            </a:extLst>
          </p:cNvPr>
          <p:cNvSpPr>
            <a:spLocks noGrp="1"/>
          </p:cNvSpPr>
          <p:nvPr>
            <p:ph type="sldNum" sz="quarter" idx="12"/>
          </p:nvPr>
        </p:nvSpPr>
        <p:spPr/>
        <p:txBody>
          <a:bodyPr/>
          <a:lstStyle/>
          <a:p>
            <a:fld id="{9A223F9B-FB06-294E-A3D8-7921B8906AEF}" type="slidenum">
              <a:rPr lang="en-US" smtClean="0"/>
              <a:t>23</a:t>
            </a:fld>
            <a:endParaRPr lang="en-US" dirty="0"/>
          </a:p>
        </p:txBody>
      </p:sp>
    </p:spTree>
    <p:extLst>
      <p:ext uri="{BB962C8B-B14F-4D97-AF65-F5344CB8AC3E}">
        <p14:creationId xmlns:p14="http://schemas.microsoft.com/office/powerpoint/2010/main" val="3025159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385949"/>
            <a:ext cx="7408333" cy="3918607"/>
          </a:xfrm>
        </p:spPr>
        <p:txBody>
          <a:bodyPr>
            <a:noAutofit/>
          </a:bodyPr>
          <a:lstStyle/>
          <a:p>
            <a:pPr marL="0" indent="0">
              <a:buNone/>
            </a:pPr>
            <a:r>
              <a:rPr lang="en-US" sz="2200" dirty="0"/>
              <a:t>ESSENTIAL CHARACTERISTICS </a:t>
            </a:r>
          </a:p>
          <a:p>
            <a:r>
              <a:rPr lang="en-US" sz="2200" dirty="0"/>
              <a:t>JOYFUL PROCLAMATION OF THE “GOOD NEWS” </a:t>
            </a:r>
          </a:p>
          <a:p>
            <a:r>
              <a:rPr lang="en-US" sz="2200" dirty="0"/>
              <a:t>WITNESS OF LIFE OF PEOPLE WHO HAVE ENCOUNTERED CHRIST. </a:t>
            </a:r>
          </a:p>
          <a:p>
            <a:r>
              <a:rPr lang="en-US" sz="2200" dirty="0"/>
              <a:t>CENTERED IN CHRIST</a:t>
            </a:r>
          </a:p>
          <a:p>
            <a:r>
              <a:rPr lang="en-US" sz="2200" dirty="0"/>
              <a:t>AIMS AT CONVERSION, A DESIRE FOR CHANGE THAT GIVES MEANING TO LIFE.  </a:t>
            </a:r>
          </a:p>
        </p:txBody>
      </p:sp>
      <p:sp>
        <p:nvSpPr>
          <p:cNvPr id="3" name="Title 2"/>
          <p:cNvSpPr>
            <a:spLocks noGrp="1"/>
          </p:cNvSpPr>
          <p:nvPr>
            <p:ph type="title"/>
          </p:nvPr>
        </p:nvSpPr>
        <p:spPr/>
        <p:txBody>
          <a:bodyPr>
            <a:normAutofit/>
          </a:bodyPr>
          <a:lstStyle/>
          <a:p>
            <a:r>
              <a:rPr lang="en-US" sz="2400" dirty="0"/>
              <a:t>CURSILLO FOUNDATIONAL CHARISM</a:t>
            </a:r>
            <a:br>
              <a:rPr lang="en-US" sz="2400" dirty="0"/>
            </a:br>
            <a:r>
              <a:rPr lang="en-US" sz="2400" dirty="0"/>
              <a:t> KERYGMATIC APPROACH  </a:t>
            </a:r>
            <a:br>
              <a:rPr lang="en-US" sz="2400" dirty="0"/>
            </a:br>
            <a:endParaRPr lang="en-US" sz="2400" dirty="0"/>
          </a:p>
        </p:txBody>
      </p:sp>
      <p:sp>
        <p:nvSpPr>
          <p:cNvPr id="6" name="Footer Placeholder 5">
            <a:extLst>
              <a:ext uri="{FF2B5EF4-FFF2-40B4-BE49-F238E27FC236}">
                <a16:creationId xmlns:a16="http://schemas.microsoft.com/office/drawing/2014/main" id="{DF430E0D-6588-CA48-A620-B39EDBA1BB1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88F3EBD-A4F7-DC4F-AC4F-D5EA5F9153C8}"/>
              </a:ext>
            </a:extLst>
          </p:cNvPr>
          <p:cNvSpPr>
            <a:spLocks noGrp="1"/>
          </p:cNvSpPr>
          <p:nvPr>
            <p:ph type="sldNum" sz="quarter" idx="12"/>
          </p:nvPr>
        </p:nvSpPr>
        <p:spPr/>
        <p:txBody>
          <a:bodyPr/>
          <a:lstStyle/>
          <a:p>
            <a:fld id="{9A223F9B-FB06-294E-A3D8-7921B8906AEF}" type="slidenum">
              <a:rPr lang="en-US" smtClean="0"/>
              <a:t>24</a:t>
            </a:fld>
            <a:endParaRPr lang="en-US" dirty="0"/>
          </a:p>
        </p:txBody>
      </p:sp>
    </p:spTree>
    <p:extLst>
      <p:ext uri="{BB962C8B-B14F-4D97-AF65-F5344CB8AC3E}">
        <p14:creationId xmlns:p14="http://schemas.microsoft.com/office/powerpoint/2010/main" val="29276657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2200" dirty="0"/>
              <a:t>BECOMES MOST EFFECTIVE THROUGH:</a:t>
            </a:r>
          </a:p>
          <a:p>
            <a:pPr lvl="1"/>
            <a:r>
              <a:rPr lang="en-US" sz="2200" dirty="0"/>
              <a:t>PRAYER AND PALANCA</a:t>
            </a:r>
          </a:p>
          <a:p>
            <a:pPr lvl="1"/>
            <a:r>
              <a:rPr lang="en-US" sz="2200" dirty="0"/>
              <a:t>PERSONAL WITNESS</a:t>
            </a:r>
          </a:p>
          <a:p>
            <a:pPr lvl="1"/>
            <a:r>
              <a:rPr lang="en-US" sz="2200" dirty="0"/>
              <a:t>FRIENDSHIP</a:t>
            </a:r>
          </a:p>
        </p:txBody>
      </p:sp>
      <p:sp>
        <p:nvSpPr>
          <p:cNvPr id="3" name="Title 2"/>
          <p:cNvSpPr>
            <a:spLocks noGrp="1"/>
          </p:cNvSpPr>
          <p:nvPr>
            <p:ph type="title"/>
          </p:nvPr>
        </p:nvSpPr>
        <p:spPr/>
        <p:txBody>
          <a:bodyPr>
            <a:normAutofit/>
          </a:bodyPr>
          <a:lstStyle/>
          <a:p>
            <a:r>
              <a:rPr lang="en-US" sz="2400" dirty="0"/>
              <a:t>CURSILLO FOUNDATIONAL CHARISM</a:t>
            </a:r>
            <a:br>
              <a:rPr lang="en-US" sz="2400" dirty="0"/>
            </a:br>
            <a:r>
              <a:rPr lang="en-US" sz="2400" dirty="0"/>
              <a:t>KERYGMATIC APPROACH </a:t>
            </a:r>
            <a:br>
              <a:rPr lang="en-US" sz="2400" dirty="0"/>
            </a:br>
            <a:endParaRPr lang="en-US" sz="2400" dirty="0"/>
          </a:p>
        </p:txBody>
      </p:sp>
      <p:sp>
        <p:nvSpPr>
          <p:cNvPr id="6" name="Footer Placeholder 5">
            <a:extLst>
              <a:ext uri="{FF2B5EF4-FFF2-40B4-BE49-F238E27FC236}">
                <a16:creationId xmlns:a16="http://schemas.microsoft.com/office/drawing/2014/main" id="{5567F4D0-49AA-C044-B913-F5D336C11FD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3302CD1-D5AB-154E-B40D-2D49AE110DAF}"/>
              </a:ext>
            </a:extLst>
          </p:cNvPr>
          <p:cNvSpPr>
            <a:spLocks noGrp="1"/>
          </p:cNvSpPr>
          <p:nvPr>
            <p:ph type="sldNum" sz="quarter" idx="12"/>
          </p:nvPr>
        </p:nvSpPr>
        <p:spPr/>
        <p:txBody>
          <a:bodyPr/>
          <a:lstStyle/>
          <a:p>
            <a:fld id="{9A223F9B-FB06-294E-A3D8-7921B8906AEF}" type="slidenum">
              <a:rPr lang="en-US" smtClean="0"/>
              <a:t>25</a:t>
            </a:fld>
            <a:endParaRPr lang="en-US" dirty="0"/>
          </a:p>
        </p:txBody>
      </p:sp>
    </p:spTree>
    <p:extLst>
      <p:ext uri="{BB962C8B-B14F-4D97-AF65-F5344CB8AC3E}">
        <p14:creationId xmlns:p14="http://schemas.microsoft.com/office/powerpoint/2010/main" val="27038952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200" dirty="0"/>
              <a:t>OFFERED FULLY</a:t>
            </a:r>
          </a:p>
          <a:p>
            <a:r>
              <a:rPr lang="en-US" sz="2200" dirty="0"/>
              <a:t>ST IRENAEUS “WE BECOME FULLY ALIVE AS PERSONS AS WE LIVE THE LIFE OF GRACE”</a:t>
            </a:r>
          </a:p>
          <a:p>
            <a:r>
              <a:rPr lang="en-US" sz="2200" dirty="0"/>
              <a:t>DE COLORES – LIVING IN GRACE!</a:t>
            </a:r>
          </a:p>
          <a:p>
            <a:pPr marL="0" indent="0">
              <a:buNone/>
            </a:pPr>
            <a:endParaRPr lang="en-US" sz="2200" dirty="0"/>
          </a:p>
        </p:txBody>
      </p:sp>
      <p:sp>
        <p:nvSpPr>
          <p:cNvPr id="3" name="Title 2"/>
          <p:cNvSpPr>
            <a:spLocks noGrp="1"/>
          </p:cNvSpPr>
          <p:nvPr>
            <p:ph type="title"/>
          </p:nvPr>
        </p:nvSpPr>
        <p:spPr/>
        <p:txBody>
          <a:bodyPr>
            <a:normAutofit/>
          </a:bodyPr>
          <a:lstStyle/>
          <a:p>
            <a:r>
              <a:rPr lang="en-US" sz="2400" dirty="0"/>
              <a:t>CURSILLO FOUNDATIONAL CHARISM</a:t>
            </a:r>
            <a:br>
              <a:rPr lang="en-US" sz="2400" dirty="0"/>
            </a:br>
            <a:r>
              <a:rPr lang="en-US" sz="2400" dirty="0"/>
              <a:t> GRACE</a:t>
            </a:r>
            <a:br>
              <a:rPr lang="en-US" sz="2400" dirty="0"/>
            </a:br>
            <a:endParaRPr lang="en-US" sz="2400" dirty="0"/>
          </a:p>
        </p:txBody>
      </p:sp>
      <p:sp>
        <p:nvSpPr>
          <p:cNvPr id="6" name="Footer Placeholder 5">
            <a:extLst>
              <a:ext uri="{FF2B5EF4-FFF2-40B4-BE49-F238E27FC236}">
                <a16:creationId xmlns:a16="http://schemas.microsoft.com/office/drawing/2014/main" id="{9487A383-F7EF-9D4A-A71C-C49D71BBCDF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F1D08B9-9DE3-D142-8077-F15BE18F298D}"/>
              </a:ext>
            </a:extLst>
          </p:cNvPr>
          <p:cNvSpPr>
            <a:spLocks noGrp="1"/>
          </p:cNvSpPr>
          <p:nvPr>
            <p:ph type="sldNum" sz="quarter" idx="12"/>
          </p:nvPr>
        </p:nvSpPr>
        <p:spPr/>
        <p:txBody>
          <a:bodyPr/>
          <a:lstStyle/>
          <a:p>
            <a:fld id="{9A223F9B-FB06-294E-A3D8-7921B8906AEF}" type="slidenum">
              <a:rPr lang="en-US" smtClean="0"/>
              <a:t>26</a:t>
            </a:fld>
            <a:endParaRPr lang="en-US" dirty="0"/>
          </a:p>
        </p:txBody>
      </p:sp>
    </p:spTree>
    <p:extLst>
      <p:ext uri="{BB962C8B-B14F-4D97-AF65-F5344CB8AC3E}">
        <p14:creationId xmlns:p14="http://schemas.microsoft.com/office/powerpoint/2010/main" val="40389070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200" dirty="0"/>
              <a:t>ENCOUNTER WITH SELF</a:t>
            </a:r>
          </a:p>
          <a:p>
            <a:r>
              <a:rPr lang="en-US" sz="2200" dirty="0"/>
              <a:t>ENCOUNTER WITH CHRIST</a:t>
            </a:r>
          </a:p>
          <a:p>
            <a:r>
              <a:rPr lang="en-US" sz="2200" dirty="0"/>
              <a:t>ENCOUNTER WITH OTHERS</a:t>
            </a:r>
          </a:p>
        </p:txBody>
      </p:sp>
      <p:sp>
        <p:nvSpPr>
          <p:cNvPr id="3" name="Title 2"/>
          <p:cNvSpPr>
            <a:spLocks noGrp="1"/>
          </p:cNvSpPr>
          <p:nvPr>
            <p:ph type="title"/>
          </p:nvPr>
        </p:nvSpPr>
        <p:spPr/>
        <p:txBody>
          <a:bodyPr>
            <a:noAutofit/>
          </a:bodyPr>
          <a:lstStyle/>
          <a:p>
            <a:r>
              <a:rPr lang="en-US" sz="2400" dirty="0"/>
              <a:t>CURSILLO FOUNDATIONAL CHARISM</a:t>
            </a:r>
            <a:br>
              <a:rPr lang="en-US" sz="2400" dirty="0"/>
            </a:br>
            <a:r>
              <a:rPr lang="en-US" sz="2400" dirty="0"/>
              <a:t>  THE TRIPLE ENCOUNTER</a:t>
            </a:r>
            <a:br>
              <a:rPr lang="en-US" sz="2400" dirty="0"/>
            </a:br>
            <a:endParaRPr lang="en-US" sz="2400" dirty="0"/>
          </a:p>
        </p:txBody>
      </p:sp>
      <p:sp>
        <p:nvSpPr>
          <p:cNvPr id="6" name="Footer Placeholder 5">
            <a:extLst>
              <a:ext uri="{FF2B5EF4-FFF2-40B4-BE49-F238E27FC236}">
                <a16:creationId xmlns:a16="http://schemas.microsoft.com/office/drawing/2014/main" id="{A45FA217-36FC-9347-9F73-BEF32BB41E2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B6588B2-5F8E-4E49-BE6D-EF71FF32E0AE}"/>
              </a:ext>
            </a:extLst>
          </p:cNvPr>
          <p:cNvSpPr>
            <a:spLocks noGrp="1"/>
          </p:cNvSpPr>
          <p:nvPr>
            <p:ph type="sldNum" sz="quarter" idx="12"/>
          </p:nvPr>
        </p:nvSpPr>
        <p:spPr/>
        <p:txBody>
          <a:bodyPr/>
          <a:lstStyle/>
          <a:p>
            <a:fld id="{9A223F9B-FB06-294E-A3D8-7921B8906AEF}" type="slidenum">
              <a:rPr lang="en-US" smtClean="0"/>
              <a:t>27</a:t>
            </a:fld>
            <a:endParaRPr lang="en-US" dirty="0"/>
          </a:p>
        </p:txBody>
      </p:sp>
    </p:spTree>
    <p:extLst>
      <p:ext uri="{BB962C8B-B14F-4D97-AF65-F5344CB8AC3E}">
        <p14:creationId xmlns:p14="http://schemas.microsoft.com/office/powerpoint/2010/main" val="14660879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005812"/>
            <a:ext cx="7408333" cy="4120351"/>
          </a:xfrm>
        </p:spPr>
        <p:txBody>
          <a:bodyPr>
            <a:normAutofit/>
          </a:bodyPr>
          <a:lstStyle/>
          <a:p>
            <a:pPr marL="0" indent="0">
              <a:buNone/>
            </a:pPr>
            <a:r>
              <a:rPr lang="en-US" sz="2200" dirty="0"/>
              <a:t>THE FARAWAY</a:t>
            </a:r>
          </a:p>
          <a:p>
            <a:pPr lvl="1">
              <a:buFont typeface="Arial" panose="020B0604020202020204" pitchFamily="34" charset="0"/>
              <a:buChar char="•"/>
            </a:pPr>
            <a:r>
              <a:rPr lang="en-US" sz="2200" dirty="0"/>
              <a:t>DO NOT KNOW IF THEY HAVE FAITH</a:t>
            </a:r>
          </a:p>
          <a:p>
            <a:pPr lvl="1">
              <a:buFont typeface="Arial" panose="020B0604020202020204" pitchFamily="34" charset="0"/>
              <a:buChar char="•"/>
            </a:pPr>
            <a:r>
              <a:rPr lang="en-US" sz="2200" dirty="0"/>
              <a:t>DO NOT KNOW THAT GOD LOVES THEM</a:t>
            </a:r>
          </a:p>
          <a:p>
            <a:pPr lvl="1">
              <a:buFont typeface="Arial" panose="020B0604020202020204" pitchFamily="34" charset="0"/>
              <a:buChar char="•"/>
            </a:pPr>
            <a:r>
              <a:rPr lang="en-US" sz="2200" dirty="0"/>
              <a:t>NOT INFORMED OR MISINFORMED</a:t>
            </a:r>
          </a:p>
          <a:p>
            <a:pPr marL="0" lvl="0" indent="0">
              <a:buNone/>
            </a:pPr>
            <a:endParaRPr lang="en-US" sz="2200" b="1" dirty="0">
              <a:solidFill>
                <a:schemeClr val="tx1"/>
              </a:solidFill>
            </a:endParaRPr>
          </a:p>
          <a:p>
            <a:pPr marL="0" lvl="0" indent="0">
              <a:buNone/>
            </a:pPr>
            <a:r>
              <a:rPr lang="en-US" sz="2200" i="1" dirty="0">
                <a:solidFill>
                  <a:schemeClr val="tx1"/>
                </a:solidFill>
              </a:rPr>
              <a:t>It is clear that all people should know that God loves them. All people are to enjoy the love of God.  And within all the world’s people, the attention of the charism of Cursillo is directed in particular to the far away; to those who are far away from the Lord. </a:t>
            </a:r>
            <a:r>
              <a:rPr lang="en-US" sz="2200" cap="all" dirty="0">
                <a:solidFill>
                  <a:schemeClr val="tx1"/>
                </a:solidFill>
              </a:rPr>
              <a:t>(</a:t>
            </a:r>
            <a:r>
              <a:rPr lang="en-US" sz="2200" i="1" dirty="0">
                <a:solidFill>
                  <a:schemeClr val="tx1"/>
                </a:solidFill>
              </a:rPr>
              <a:t>Study of the Charism, P-85</a:t>
            </a:r>
            <a:r>
              <a:rPr lang="en-US" sz="2200" i="1" cap="all" dirty="0">
                <a:solidFill>
                  <a:schemeClr val="tx1"/>
                </a:solidFill>
              </a:rPr>
              <a:t>)</a:t>
            </a:r>
            <a:endParaRPr lang="en-US" sz="2200" cap="all" dirty="0"/>
          </a:p>
          <a:p>
            <a:endParaRPr lang="en-US" sz="2200" dirty="0"/>
          </a:p>
        </p:txBody>
      </p:sp>
      <p:sp>
        <p:nvSpPr>
          <p:cNvPr id="3" name="Title 2"/>
          <p:cNvSpPr>
            <a:spLocks noGrp="1"/>
          </p:cNvSpPr>
          <p:nvPr>
            <p:ph type="title"/>
          </p:nvPr>
        </p:nvSpPr>
        <p:spPr/>
        <p:txBody>
          <a:bodyPr>
            <a:noAutofit/>
          </a:bodyPr>
          <a:lstStyle/>
          <a:p>
            <a:r>
              <a:rPr lang="en-US" sz="2400" dirty="0"/>
              <a:t>CURSILLO FOUNDATIONAL CHARISM</a:t>
            </a:r>
            <a:br>
              <a:rPr lang="en-US" sz="2400" dirty="0"/>
            </a:br>
            <a:r>
              <a:rPr lang="en-US" sz="2400" dirty="0"/>
              <a:t>  THE PERSON OF CURSILLO</a:t>
            </a:r>
            <a:br>
              <a:rPr lang="en-US" sz="2400" dirty="0"/>
            </a:br>
            <a:endParaRPr lang="en-US" sz="2400" dirty="0"/>
          </a:p>
        </p:txBody>
      </p:sp>
      <p:sp>
        <p:nvSpPr>
          <p:cNvPr id="6" name="Footer Placeholder 5">
            <a:extLst>
              <a:ext uri="{FF2B5EF4-FFF2-40B4-BE49-F238E27FC236}">
                <a16:creationId xmlns:a16="http://schemas.microsoft.com/office/drawing/2014/main" id="{3C4BD520-BDA8-0647-B551-6D7255CC995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683C7C0-5E0A-5640-BF64-896C91BF2208}"/>
              </a:ext>
            </a:extLst>
          </p:cNvPr>
          <p:cNvSpPr>
            <a:spLocks noGrp="1"/>
          </p:cNvSpPr>
          <p:nvPr>
            <p:ph type="sldNum" sz="quarter" idx="12"/>
          </p:nvPr>
        </p:nvSpPr>
        <p:spPr/>
        <p:txBody>
          <a:bodyPr/>
          <a:lstStyle/>
          <a:p>
            <a:fld id="{9A223F9B-FB06-294E-A3D8-7921B8906AEF}" type="slidenum">
              <a:rPr lang="en-US" smtClean="0"/>
              <a:t>28</a:t>
            </a:fld>
            <a:endParaRPr lang="en-US" dirty="0"/>
          </a:p>
        </p:txBody>
      </p:sp>
    </p:spTree>
    <p:extLst>
      <p:ext uri="{BB962C8B-B14F-4D97-AF65-F5344CB8AC3E}">
        <p14:creationId xmlns:p14="http://schemas.microsoft.com/office/powerpoint/2010/main" val="38292680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1" y="2463800"/>
            <a:ext cx="8229600" cy="3662363"/>
          </a:xfrm>
        </p:spPr>
        <p:txBody>
          <a:bodyPr>
            <a:normAutofit/>
          </a:bodyPr>
          <a:lstStyle/>
          <a:p>
            <a:pPr marL="0" lvl="0" indent="0" defTabSz="457200">
              <a:spcBef>
                <a:spcPts val="0"/>
              </a:spcBef>
              <a:buClrTx/>
              <a:buSzTx/>
              <a:buNone/>
              <a:defRPr/>
            </a:pPr>
            <a:r>
              <a:rPr lang="en-US" sz="2200" cap="all" dirty="0">
                <a:solidFill>
                  <a:schemeClr val="tx1"/>
                </a:solidFill>
              </a:rPr>
              <a:t>In dealing with Cursillo “structures”, whether they are secretariats or schools of leaders, we must insist on the priority of the person over the structure. The person does not exist for the structure, but, rather, the structure exists for the person. (FR. DAVID SMITH, STUDY OF THE CHARISM)</a:t>
            </a:r>
          </a:p>
          <a:p>
            <a:pPr marL="0" lvl="0" indent="0" defTabSz="457200">
              <a:spcBef>
                <a:spcPts val="0"/>
              </a:spcBef>
              <a:buClrTx/>
              <a:buSzTx/>
              <a:buNone/>
              <a:defRPr/>
            </a:pPr>
            <a:endParaRPr lang="en-US" sz="2200" cap="all" dirty="0">
              <a:solidFill>
                <a:schemeClr val="tx1"/>
              </a:solidFill>
            </a:endParaRPr>
          </a:p>
          <a:p>
            <a:pPr marL="0" lvl="0" indent="0" defTabSz="457200">
              <a:spcBef>
                <a:spcPts val="0"/>
              </a:spcBef>
              <a:buClrTx/>
              <a:buSzTx/>
              <a:buNone/>
              <a:defRPr/>
            </a:pPr>
            <a:r>
              <a:rPr lang="en-US" sz="2200" cap="all" dirty="0">
                <a:solidFill>
                  <a:schemeClr val="tx1"/>
                </a:solidFill>
              </a:rPr>
              <a:t>      * PERSON AND STRUCTURE</a:t>
            </a:r>
          </a:p>
          <a:p>
            <a:pPr marL="0" lvl="0" indent="0" defTabSz="457200">
              <a:spcBef>
                <a:spcPts val="0"/>
              </a:spcBef>
              <a:buClrTx/>
              <a:buSzTx/>
              <a:buNone/>
              <a:defRPr/>
            </a:pPr>
            <a:r>
              <a:rPr lang="en-US" sz="2200" cap="all" dirty="0">
                <a:solidFill>
                  <a:schemeClr val="tx1"/>
                </a:solidFill>
              </a:rPr>
              <a:t>      * CHARISM AND STRUCTURE</a:t>
            </a:r>
          </a:p>
          <a:p>
            <a:pPr marL="0" lvl="0" indent="0" defTabSz="457200">
              <a:spcBef>
                <a:spcPts val="0"/>
              </a:spcBef>
              <a:buClrTx/>
              <a:buSzTx/>
              <a:buNone/>
              <a:defRPr/>
            </a:pPr>
            <a:r>
              <a:rPr lang="en-US" sz="2200" cap="all" dirty="0">
                <a:solidFill>
                  <a:schemeClr val="tx1"/>
                </a:solidFill>
              </a:rPr>
              <a:t>      * NORMS AND CRITERION</a:t>
            </a:r>
          </a:p>
          <a:p>
            <a:pPr marL="0" lvl="0" indent="0" defTabSz="457200">
              <a:spcBef>
                <a:spcPts val="0"/>
              </a:spcBef>
              <a:buClrTx/>
              <a:buSzTx/>
              <a:buNone/>
              <a:defRPr/>
            </a:pPr>
            <a:endParaRPr lang="en-US" sz="2200" cap="all" dirty="0">
              <a:solidFill>
                <a:schemeClr val="tx1"/>
              </a:solidFill>
            </a:endParaRPr>
          </a:p>
          <a:p>
            <a:pPr marL="0" lvl="0" indent="0" defTabSz="457200">
              <a:spcBef>
                <a:spcPts val="0"/>
              </a:spcBef>
              <a:buClrTx/>
              <a:buSzTx/>
              <a:buNone/>
              <a:defRPr/>
            </a:pPr>
            <a:endParaRPr lang="en-US" sz="2200" cap="all" dirty="0">
              <a:solidFill>
                <a:schemeClr val="tx1"/>
              </a:solidFill>
            </a:endParaRPr>
          </a:p>
          <a:p>
            <a:pPr marL="0" lvl="0" indent="0" defTabSz="457200">
              <a:spcBef>
                <a:spcPts val="0"/>
              </a:spcBef>
              <a:buClrTx/>
              <a:buSzTx/>
              <a:buNone/>
              <a:defRPr/>
            </a:pPr>
            <a:endParaRPr lang="en-US" sz="2200" cap="all" dirty="0">
              <a:solidFill>
                <a:schemeClr val="tx1"/>
              </a:solidFill>
            </a:endParaRPr>
          </a:p>
          <a:p>
            <a:endParaRPr lang="en-US" sz="2200"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A223F9B-FB06-294E-A3D8-7921B8906AEF}" type="slidenum">
              <a:rPr lang="en-US" smtClean="0"/>
              <a:t>29</a:t>
            </a:fld>
            <a:endParaRPr lang="en-US" dirty="0"/>
          </a:p>
        </p:txBody>
      </p:sp>
      <p:sp>
        <p:nvSpPr>
          <p:cNvPr id="5" name="Title 4"/>
          <p:cNvSpPr>
            <a:spLocks noGrp="1"/>
          </p:cNvSpPr>
          <p:nvPr>
            <p:ph type="title"/>
          </p:nvPr>
        </p:nvSpPr>
        <p:spPr/>
        <p:txBody>
          <a:bodyPr>
            <a:normAutofit/>
          </a:bodyPr>
          <a:lstStyle/>
          <a:p>
            <a:r>
              <a:rPr lang="en-US" sz="2400" dirty="0"/>
              <a:t>CURSILLO FOUNDATIONAL CHARISM</a:t>
            </a:r>
            <a:br>
              <a:rPr lang="en-US" sz="2400" dirty="0"/>
            </a:br>
            <a:r>
              <a:rPr lang="en-US" sz="2400" dirty="0"/>
              <a:t>THE PERSON OF CURSILLO</a:t>
            </a:r>
            <a:br>
              <a:rPr lang="en-US" sz="2400" dirty="0"/>
            </a:br>
            <a:endParaRPr lang="en-US" sz="2400" dirty="0"/>
          </a:p>
        </p:txBody>
      </p:sp>
    </p:spTree>
    <p:extLst>
      <p:ext uri="{BB962C8B-B14F-4D97-AF65-F5344CB8AC3E}">
        <p14:creationId xmlns:p14="http://schemas.microsoft.com/office/powerpoint/2010/main" val="3108474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489201"/>
            <a:ext cx="7408333" cy="4126088"/>
          </a:xfrm>
        </p:spPr>
        <p:txBody>
          <a:bodyPr>
            <a:normAutofit/>
          </a:bodyPr>
          <a:lstStyle/>
          <a:p>
            <a:pPr marL="0" indent="0">
              <a:buNone/>
            </a:pPr>
            <a:r>
              <a:rPr lang="en-US" sz="2200" b="1" dirty="0"/>
              <a:t>FOUNDATION OF EDUARDO BONNIN AGUILO’ (FEBA)</a:t>
            </a:r>
          </a:p>
          <a:p>
            <a:pPr>
              <a:buFontTx/>
              <a:buChar char="-"/>
            </a:pPr>
            <a:r>
              <a:rPr lang="en-US" sz="2200" b="1" dirty="0"/>
              <a:t>“THE STUDY OF THE CHARISM”</a:t>
            </a:r>
          </a:p>
          <a:p>
            <a:pPr>
              <a:buFontTx/>
              <a:buChar char="-"/>
            </a:pPr>
            <a:r>
              <a:rPr lang="en-US" sz="2200" b="1" dirty="0"/>
              <a:t>“STRUCTURE OF IDEAS”</a:t>
            </a:r>
          </a:p>
          <a:p>
            <a:pPr marL="0" indent="0">
              <a:buNone/>
            </a:pPr>
            <a:r>
              <a:rPr lang="en-US" sz="2200" b="1" dirty="0"/>
              <a:t>-    “MY SPIRITUAL TESTAMENT”</a:t>
            </a:r>
          </a:p>
          <a:p>
            <a:pPr marL="0" indent="0">
              <a:buNone/>
            </a:pPr>
            <a:r>
              <a:rPr lang="en-US" sz="2200" b="1" dirty="0"/>
              <a:t>-    “CURSILLO HISTORY &amp; MEMORY”</a:t>
            </a:r>
          </a:p>
          <a:p>
            <a:pPr marL="0" indent="0">
              <a:buNone/>
            </a:pPr>
            <a:r>
              <a:rPr lang="en-US" sz="2200" b="1" dirty="0"/>
              <a:t>-    “REFLECTIONS II, IN SEARCH OF ONESELF”</a:t>
            </a:r>
          </a:p>
          <a:p>
            <a:pPr>
              <a:buFontTx/>
              <a:buChar char="-"/>
            </a:pPr>
            <a:r>
              <a:rPr lang="en-US" sz="2200" b="1" dirty="0"/>
              <a:t>“MANIFESTO”</a:t>
            </a:r>
          </a:p>
          <a:p>
            <a:pPr>
              <a:buFontTx/>
              <a:buChar char="-"/>
            </a:pPr>
            <a:r>
              <a:rPr lang="en-US" sz="2200" b="1" cap="all" dirty="0"/>
              <a:t>“Eduardo Bonnín Aguiló - 100 YEARS BIOGRAPHY &amp; </a:t>
            </a:r>
          </a:p>
          <a:p>
            <a:pPr marL="0" indent="0">
              <a:buNone/>
            </a:pPr>
            <a:r>
              <a:rPr lang="en-US" sz="2200" b="1" cap="all" dirty="0"/>
              <a:t>    MENTALITY” </a:t>
            </a:r>
            <a:r>
              <a:rPr lang="en-US" sz="1800" b="1" cap="all" dirty="0"/>
              <a:t>(NEW book sold at this encounter)</a:t>
            </a:r>
            <a:endParaRPr lang="en-US" sz="2200" dirty="0"/>
          </a:p>
          <a:p>
            <a:endParaRPr lang="en-US" sz="2200" dirty="0"/>
          </a:p>
        </p:txBody>
      </p:sp>
      <p:sp>
        <p:nvSpPr>
          <p:cNvPr id="4" name="Slide Number Placeholder 3"/>
          <p:cNvSpPr>
            <a:spLocks noGrp="1"/>
          </p:cNvSpPr>
          <p:nvPr>
            <p:ph type="sldNum" sz="quarter" idx="12"/>
          </p:nvPr>
        </p:nvSpPr>
        <p:spPr/>
        <p:txBody>
          <a:bodyPr/>
          <a:lstStyle/>
          <a:p>
            <a:fld id="{9A223F9B-FB06-294E-A3D8-7921B8906AEF}" type="slidenum">
              <a:rPr lang="en-US" smtClean="0"/>
              <a:t>3</a:t>
            </a:fld>
            <a:endParaRPr lang="en-US" dirty="0"/>
          </a:p>
        </p:txBody>
      </p:sp>
      <p:sp>
        <p:nvSpPr>
          <p:cNvPr id="5" name="Title 4"/>
          <p:cNvSpPr>
            <a:spLocks noGrp="1"/>
          </p:cNvSpPr>
          <p:nvPr>
            <p:ph type="title"/>
          </p:nvPr>
        </p:nvSpPr>
        <p:spPr/>
        <p:txBody>
          <a:bodyPr>
            <a:normAutofit/>
          </a:bodyPr>
          <a:lstStyle/>
          <a:p>
            <a:r>
              <a:rPr lang="en-US" sz="2400" dirty="0"/>
              <a:t>INTRODUCTION</a:t>
            </a:r>
          </a:p>
        </p:txBody>
      </p:sp>
    </p:spTree>
    <p:extLst>
      <p:ext uri="{BB962C8B-B14F-4D97-AF65-F5344CB8AC3E}">
        <p14:creationId xmlns:p14="http://schemas.microsoft.com/office/powerpoint/2010/main" val="40950073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675467"/>
            <a:ext cx="7975371" cy="3450696"/>
          </a:xfrm>
        </p:spPr>
        <p:txBody>
          <a:bodyPr>
            <a:normAutofit/>
          </a:bodyPr>
          <a:lstStyle/>
          <a:p>
            <a:r>
              <a:rPr lang="en-US" sz="2200" dirty="0"/>
              <a:t>ENVIRONMENT: THE PERSON AND HIS / HER CIRCUMSTANCES</a:t>
            </a:r>
          </a:p>
          <a:p>
            <a:r>
              <a:rPr lang="en-US" sz="2200" dirty="0"/>
              <a:t>PERSON CENTERED DEFINITION</a:t>
            </a:r>
          </a:p>
          <a:p>
            <a:r>
              <a:rPr lang="en-US" sz="2200" dirty="0"/>
              <a:t>NOT ABOUT CHANGING STRUCTURES BUT EVANGELIZING THE PERSON.</a:t>
            </a:r>
          </a:p>
          <a:p>
            <a:r>
              <a:rPr lang="en-US" sz="2200" dirty="0"/>
              <a:t>CHANGING THE WORLD ONE FRIENDSHIP AT A TIME.</a:t>
            </a:r>
          </a:p>
        </p:txBody>
      </p:sp>
      <p:sp>
        <p:nvSpPr>
          <p:cNvPr id="3" name="Title 2"/>
          <p:cNvSpPr>
            <a:spLocks noGrp="1"/>
          </p:cNvSpPr>
          <p:nvPr>
            <p:ph type="title"/>
          </p:nvPr>
        </p:nvSpPr>
        <p:spPr/>
        <p:txBody>
          <a:bodyPr>
            <a:noAutofit/>
          </a:bodyPr>
          <a:lstStyle/>
          <a:p>
            <a:r>
              <a:rPr lang="en-US" sz="2400" dirty="0"/>
              <a:t>CURSILLO FOUNDATIONAL CHARISM</a:t>
            </a:r>
            <a:br>
              <a:rPr lang="en-US" sz="2400" dirty="0"/>
            </a:br>
            <a:r>
              <a:rPr lang="en-US" sz="2400" dirty="0"/>
              <a:t>  LEAVENING ENVIRONMENTS WITH THE GOSPEL</a:t>
            </a:r>
            <a:br>
              <a:rPr lang="en-US" sz="2400" dirty="0"/>
            </a:br>
            <a:endParaRPr lang="en-US" sz="2400" dirty="0"/>
          </a:p>
        </p:txBody>
      </p:sp>
      <p:sp>
        <p:nvSpPr>
          <p:cNvPr id="6" name="Footer Placeholder 5">
            <a:extLst>
              <a:ext uri="{FF2B5EF4-FFF2-40B4-BE49-F238E27FC236}">
                <a16:creationId xmlns:a16="http://schemas.microsoft.com/office/drawing/2014/main" id="{DFF1FACF-DFF2-3847-B0B1-FA671CBFFBE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0CA9FB3-127B-FE49-8DB6-7EB4E23B6F64}"/>
              </a:ext>
            </a:extLst>
          </p:cNvPr>
          <p:cNvSpPr>
            <a:spLocks noGrp="1"/>
          </p:cNvSpPr>
          <p:nvPr>
            <p:ph type="sldNum" sz="quarter" idx="12"/>
          </p:nvPr>
        </p:nvSpPr>
        <p:spPr/>
        <p:txBody>
          <a:bodyPr/>
          <a:lstStyle/>
          <a:p>
            <a:fld id="{9A223F9B-FB06-294E-A3D8-7921B8906AEF}" type="slidenum">
              <a:rPr lang="en-US" smtClean="0"/>
              <a:t>30</a:t>
            </a:fld>
            <a:endParaRPr lang="en-US" dirty="0"/>
          </a:p>
        </p:txBody>
      </p:sp>
    </p:spTree>
    <p:extLst>
      <p:ext uri="{BB962C8B-B14F-4D97-AF65-F5344CB8AC3E}">
        <p14:creationId xmlns:p14="http://schemas.microsoft.com/office/powerpoint/2010/main" val="34747318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270500"/>
            <a:ext cx="7625162" cy="3855663"/>
          </a:xfrm>
        </p:spPr>
        <p:txBody>
          <a:bodyPr>
            <a:normAutofit/>
          </a:bodyPr>
          <a:lstStyle/>
          <a:p>
            <a:r>
              <a:rPr lang="en-US" sz="2200" dirty="0"/>
              <a:t>ONE FOUNDER ; EDUARDO BONNÍN</a:t>
            </a:r>
          </a:p>
          <a:p>
            <a:r>
              <a:rPr lang="en-US" sz="2200" dirty="0"/>
              <a:t>LAY MOVEMENT WITH CLERGY SUPPORT</a:t>
            </a:r>
          </a:p>
          <a:p>
            <a:r>
              <a:rPr lang="en-US" sz="2200" dirty="0"/>
              <a:t>EDUARDO’S TRIPOD (JESUS CHRIST, PERSON, FRIENDSHIP)</a:t>
            </a:r>
          </a:p>
          <a:p>
            <a:r>
              <a:rPr lang="en-US" sz="2200" dirty="0"/>
              <a:t>METHOD IN LIGHT OF THE CHARISM</a:t>
            </a:r>
          </a:p>
          <a:p>
            <a:r>
              <a:rPr lang="en-US" sz="2200" dirty="0"/>
              <a:t>KERYGMATIC PROCLAMATION</a:t>
            </a:r>
          </a:p>
          <a:p>
            <a:r>
              <a:rPr lang="en-US" sz="2200" dirty="0"/>
              <a:t>GRACE</a:t>
            </a:r>
          </a:p>
          <a:p>
            <a:r>
              <a:rPr lang="en-US" sz="2200" dirty="0"/>
              <a:t>TRIPLE ENCOUNTER</a:t>
            </a:r>
          </a:p>
          <a:p>
            <a:r>
              <a:rPr lang="en-US" sz="2200" dirty="0"/>
              <a:t>FARAWAY</a:t>
            </a:r>
          </a:p>
          <a:p>
            <a:r>
              <a:rPr lang="en-US" sz="2200" dirty="0"/>
              <a:t>LEAVENING OF ENVIRONMENTS</a:t>
            </a:r>
          </a:p>
          <a:p>
            <a:endParaRPr lang="en-US" sz="2200" dirty="0"/>
          </a:p>
          <a:p>
            <a:endParaRPr lang="en-US" sz="2200" dirty="0"/>
          </a:p>
        </p:txBody>
      </p:sp>
      <p:sp>
        <p:nvSpPr>
          <p:cNvPr id="3" name="Title 2"/>
          <p:cNvSpPr>
            <a:spLocks noGrp="1"/>
          </p:cNvSpPr>
          <p:nvPr>
            <p:ph type="title"/>
          </p:nvPr>
        </p:nvSpPr>
        <p:spPr/>
        <p:txBody>
          <a:bodyPr>
            <a:normAutofit/>
          </a:bodyPr>
          <a:lstStyle/>
          <a:p>
            <a:r>
              <a:rPr lang="en-US" sz="2400" dirty="0"/>
              <a:t>CRITERION</a:t>
            </a:r>
          </a:p>
        </p:txBody>
      </p:sp>
      <p:sp>
        <p:nvSpPr>
          <p:cNvPr id="6" name="Footer Placeholder 5">
            <a:extLst>
              <a:ext uri="{FF2B5EF4-FFF2-40B4-BE49-F238E27FC236}">
                <a16:creationId xmlns:a16="http://schemas.microsoft.com/office/drawing/2014/main" id="{B1B8F300-4051-DF42-B6B0-768FF1381AB1}"/>
              </a:ext>
            </a:extLst>
          </p:cNvPr>
          <p:cNvSpPr>
            <a:spLocks noGrp="1"/>
          </p:cNvSpPr>
          <p:nvPr>
            <p:ph type="ftr" sz="quarter" idx="11"/>
          </p:nvPr>
        </p:nvSpPr>
        <p:spPr>
          <a:xfrm>
            <a:off x="-3329491" y="6278901"/>
            <a:ext cx="3786691" cy="365125"/>
          </a:xfrm>
        </p:spPr>
        <p:txBody>
          <a:bodyPr/>
          <a:lstStyle/>
          <a:p>
            <a:endParaRPr lang="en-US" dirty="0"/>
          </a:p>
        </p:txBody>
      </p:sp>
      <p:sp>
        <p:nvSpPr>
          <p:cNvPr id="7" name="Slide Number Placeholder 6">
            <a:extLst>
              <a:ext uri="{FF2B5EF4-FFF2-40B4-BE49-F238E27FC236}">
                <a16:creationId xmlns:a16="http://schemas.microsoft.com/office/drawing/2014/main" id="{3FD35D2D-866E-1F4C-A236-96325728C918}"/>
              </a:ext>
            </a:extLst>
          </p:cNvPr>
          <p:cNvSpPr>
            <a:spLocks noGrp="1"/>
          </p:cNvSpPr>
          <p:nvPr>
            <p:ph type="sldNum" sz="quarter" idx="12"/>
          </p:nvPr>
        </p:nvSpPr>
        <p:spPr/>
        <p:txBody>
          <a:bodyPr/>
          <a:lstStyle/>
          <a:p>
            <a:fld id="{9A223F9B-FB06-294E-A3D8-7921B8906AEF}" type="slidenum">
              <a:rPr lang="en-US" smtClean="0"/>
              <a:t>31</a:t>
            </a:fld>
            <a:endParaRPr lang="en-US" dirty="0"/>
          </a:p>
        </p:txBody>
      </p:sp>
    </p:spTree>
    <p:extLst>
      <p:ext uri="{BB962C8B-B14F-4D97-AF65-F5344CB8AC3E}">
        <p14:creationId xmlns:p14="http://schemas.microsoft.com/office/powerpoint/2010/main" val="35444772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200" dirty="0"/>
              <a:t>SECRETARIAT AND SCHOOL</a:t>
            </a:r>
          </a:p>
          <a:p>
            <a:r>
              <a:rPr lang="en-US" sz="2200" dirty="0"/>
              <a:t>SERVE IN FRIENDSHIP </a:t>
            </a:r>
          </a:p>
          <a:p>
            <a:r>
              <a:rPr lang="en-US" sz="2200" dirty="0"/>
              <a:t>CRITERIA OF THE CHARISM</a:t>
            </a:r>
          </a:p>
          <a:p>
            <a:r>
              <a:rPr lang="en-US" sz="2200" dirty="0"/>
              <a:t>DOES NOT DEMAND/IMPOSE</a:t>
            </a:r>
          </a:p>
          <a:p>
            <a:r>
              <a:rPr lang="en-US" sz="2200" dirty="0"/>
              <a:t>KNOW IT, UNDERDSTAND IT, LIVE IT, SHARE IT</a:t>
            </a:r>
          </a:p>
          <a:p>
            <a:r>
              <a:rPr lang="en-US" sz="2200" dirty="0"/>
              <a:t>FUNCTION THRU CRITERIA</a:t>
            </a:r>
          </a:p>
          <a:p>
            <a:r>
              <a:rPr lang="en-US" sz="2200" dirty="0"/>
              <a:t>CONFLICTS DIMINISH</a:t>
            </a:r>
          </a:p>
          <a:p>
            <a:r>
              <a:rPr lang="en-US" sz="2200" dirty="0"/>
              <a:t>PROMOTE AND LIVE ORIGINAL INTENT OF CURSILLO</a:t>
            </a:r>
          </a:p>
        </p:txBody>
      </p:sp>
      <p:sp>
        <p:nvSpPr>
          <p:cNvPr id="3" name="Title 2"/>
          <p:cNvSpPr>
            <a:spLocks noGrp="1"/>
          </p:cNvSpPr>
          <p:nvPr>
            <p:ph type="title"/>
          </p:nvPr>
        </p:nvSpPr>
        <p:spPr/>
        <p:txBody>
          <a:bodyPr>
            <a:normAutofit/>
          </a:bodyPr>
          <a:lstStyle/>
          <a:p>
            <a:r>
              <a:rPr lang="en-US" sz="2400" dirty="0"/>
              <a:t>SECRETARIAT / SCHOOL OF LEADERS</a:t>
            </a:r>
            <a:br>
              <a:rPr lang="en-US" sz="2400" dirty="0"/>
            </a:br>
            <a:r>
              <a:rPr lang="en-US" sz="2400" dirty="0"/>
              <a:t>UNITY OF PURPOSE AND UNDERSTANDING</a:t>
            </a:r>
            <a:br>
              <a:rPr lang="en-US" sz="2400" dirty="0"/>
            </a:br>
            <a:r>
              <a:rPr lang="en-US" sz="2400" dirty="0"/>
              <a:t>REVIEW</a:t>
            </a:r>
            <a:br>
              <a:rPr lang="en-US" sz="2400" dirty="0"/>
            </a:br>
            <a:endParaRPr lang="en-US" sz="2400" dirty="0"/>
          </a:p>
        </p:txBody>
      </p:sp>
      <p:sp>
        <p:nvSpPr>
          <p:cNvPr id="6" name="Footer Placeholder 5">
            <a:extLst>
              <a:ext uri="{FF2B5EF4-FFF2-40B4-BE49-F238E27FC236}">
                <a16:creationId xmlns:a16="http://schemas.microsoft.com/office/drawing/2014/main" id="{93E72DAE-5657-1F47-A28A-5CAA198A427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5AFB749-EA82-3943-9719-6377BF0689A2}"/>
              </a:ext>
            </a:extLst>
          </p:cNvPr>
          <p:cNvSpPr>
            <a:spLocks noGrp="1"/>
          </p:cNvSpPr>
          <p:nvPr>
            <p:ph type="sldNum" sz="quarter" idx="12"/>
          </p:nvPr>
        </p:nvSpPr>
        <p:spPr/>
        <p:txBody>
          <a:bodyPr/>
          <a:lstStyle/>
          <a:p>
            <a:fld id="{9A223F9B-FB06-294E-A3D8-7921B8906AEF}" type="slidenum">
              <a:rPr lang="en-US" smtClean="0"/>
              <a:t>32</a:t>
            </a:fld>
            <a:endParaRPr lang="en-US" dirty="0"/>
          </a:p>
        </p:txBody>
      </p:sp>
    </p:spTree>
    <p:extLst>
      <p:ext uri="{BB962C8B-B14F-4D97-AF65-F5344CB8AC3E}">
        <p14:creationId xmlns:p14="http://schemas.microsoft.com/office/powerpoint/2010/main" val="42356613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STUDY EDUARDO BONNIN’S LIFE</a:t>
            </a:r>
          </a:p>
          <a:p>
            <a:r>
              <a:rPr lang="en-US" dirty="0"/>
              <a:t>STUDY AND KNOW THE FOUNDATIONAL CHARISM</a:t>
            </a:r>
          </a:p>
          <a:p>
            <a:r>
              <a:rPr lang="en-US" dirty="0"/>
              <a:t>STUDY AND KNOW THE HISTORY OF CURSILLO</a:t>
            </a:r>
          </a:p>
          <a:p>
            <a:r>
              <a:rPr lang="en-US" dirty="0"/>
              <a:t>READ/STUDY FOUNDER’S WRITINGS, BOOKS, ETC.</a:t>
            </a:r>
          </a:p>
          <a:p>
            <a:r>
              <a:rPr lang="en-US" dirty="0"/>
              <a:t>ATTEND A CURSILLO DE CURSILLOS</a:t>
            </a:r>
          </a:p>
          <a:p>
            <a:r>
              <a:rPr lang="en-US" dirty="0"/>
              <a:t>LIFE OF PRAYER &amp; PALANCA</a:t>
            </a:r>
          </a:p>
          <a:p>
            <a:r>
              <a:rPr lang="en-US" dirty="0"/>
              <a:t>LIVE THE GOSPEL, BE ATTENTIVE TO THE PERSON </a:t>
            </a:r>
            <a:r>
              <a:rPr lang="en-US" cap="all" dirty="0"/>
              <a:t>AND read the signs of the times in light of the FOUNDATIONAL Charism</a:t>
            </a:r>
          </a:p>
          <a:p>
            <a:endParaRPr lang="en-US" dirty="0"/>
          </a:p>
        </p:txBody>
      </p:sp>
      <p:sp>
        <p:nvSpPr>
          <p:cNvPr id="3" name="Title 2"/>
          <p:cNvSpPr>
            <a:spLocks noGrp="1"/>
          </p:cNvSpPr>
          <p:nvPr>
            <p:ph type="title"/>
          </p:nvPr>
        </p:nvSpPr>
        <p:spPr/>
        <p:txBody>
          <a:bodyPr>
            <a:normAutofit/>
          </a:bodyPr>
          <a:lstStyle/>
          <a:p>
            <a:r>
              <a:rPr lang="en-US" sz="2400" dirty="0"/>
              <a:t>RECOMMENDATIONS</a:t>
            </a:r>
            <a:br>
              <a:rPr lang="en-US" sz="2400" dirty="0"/>
            </a:br>
            <a:endParaRPr lang="en-US" sz="2400" dirty="0"/>
          </a:p>
        </p:txBody>
      </p:sp>
      <p:sp>
        <p:nvSpPr>
          <p:cNvPr id="6" name="Footer Placeholder 5">
            <a:extLst>
              <a:ext uri="{FF2B5EF4-FFF2-40B4-BE49-F238E27FC236}">
                <a16:creationId xmlns:a16="http://schemas.microsoft.com/office/drawing/2014/main" id="{87D12CA9-3C52-3743-B49A-4A3CA45D16E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9899CAA-416F-CB45-9785-6D62E0255712}"/>
              </a:ext>
            </a:extLst>
          </p:cNvPr>
          <p:cNvSpPr>
            <a:spLocks noGrp="1"/>
          </p:cNvSpPr>
          <p:nvPr>
            <p:ph type="sldNum" sz="quarter" idx="12"/>
          </p:nvPr>
        </p:nvSpPr>
        <p:spPr/>
        <p:txBody>
          <a:bodyPr/>
          <a:lstStyle/>
          <a:p>
            <a:fld id="{9A223F9B-FB06-294E-A3D8-7921B8906AEF}" type="slidenum">
              <a:rPr lang="en-US" smtClean="0"/>
              <a:t>33</a:t>
            </a:fld>
            <a:endParaRPr lang="en-US" dirty="0"/>
          </a:p>
        </p:txBody>
      </p:sp>
    </p:spTree>
    <p:extLst>
      <p:ext uri="{BB962C8B-B14F-4D97-AF65-F5344CB8AC3E}">
        <p14:creationId xmlns:p14="http://schemas.microsoft.com/office/powerpoint/2010/main" val="30943571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354188"/>
            <a:ext cx="7408333" cy="3848901"/>
          </a:xfrm>
        </p:spPr>
        <p:txBody>
          <a:bodyPr>
            <a:normAutofit/>
          </a:bodyPr>
          <a:lstStyle/>
          <a:p>
            <a:pPr marL="0" indent="0" algn="ctr">
              <a:buNone/>
            </a:pPr>
            <a:r>
              <a:rPr lang="en-US" sz="2200" dirty="0">
                <a:solidFill>
                  <a:schemeClr val="tx1"/>
                </a:solidFill>
              </a:rPr>
              <a:t>REMEMBER THE CRITERION</a:t>
            </a:r>
          </a:p>
          <a:p>
            <a:pPr marL="0" indent="0" algn="ctr">
              <a:buNone/>
            </a:pPr>
            <a:r>
              <a:rPr lang="en-US" sz="2200" dirty="0">
                <a:solidFill>
                  <a:schemeClr val="tx1"/>
                </a:solidFill>
              </a:rPr>
              <a:t/>
            </a:r>
            <a:br>
              <a:rPr lang="en-US" sz="2200" dirty="0">
                <a:solidFill>
                  <a:schemeClr val="tx1"/>
                </a:solidFill>
              </a:rPr>
            </a:br>
            <a:r>
              <a:rPr lang="en-US" sz="2200" dirty="0">
                <a:solidFill>
                  <a:schemeClr val="tx1"/>
                </a:solidFill>
              </a:rPr>
              <a:t>BE A PERSON/MOVEMENT OF CRITERIA</a:t>
            </a:r>
          </a:p>
          <a:p>
            <a:pPr marL="0" indent="0" algn="ctr">
              <a:buNone/>
            </a:pPr>
            <a:endParaRPr lang="en-US" sz="2200" dirty="0">
              <a:solidFill>
                <a:schemeClr val="tx1"/>
              </a:solidFill>
            </a:endParaRPr>
          </a:p>
          <a:p>
            <a:pPr marL="0" indent="0" algn="ctr">
              <a:buNone/>
            </a:pPr>
            <a:r>
              <a:rPr lang="en-US" sz="2200" dirty="0">
                <a:solidFill>
                  <a:schemeClr val="tx1"/>
                </a:solidFill>
              </a:rPr>
              <a:t>AND</a:t>
            </a:r>
          </a:p>
          <a:p>
            <a:pPr marL="0" indent="0" algn="ctr">
              <a:buNone/>
            </a:pPr>
            <a:endParaRPr lang="en-US" sz="2200" dirty="0">
              <a:solidFill>
                <a:schemeClr val="tx1"/>
              </a:solidFill>
            </a:endParaRPr>
          </a:p>
          <a:p>
            <a:pPr marL="0" indent="0" algn="ctr">
              <a:buNone/>
            </a:pPr>
            <a:r>
              <a:rPr lang="en-US" sz="2200" dirty="0">
                <a:solidFill>
                  <a:schemeClr val="tx1"/>
                </a:solidFill>
              </a:rPr>
              <a:t>KEEP THE SPIRIT ALIVE</a:t>
            </a:r>
          </a:p>
          <a:p>
            <a:pPr algn="ctr"/>
            <a:endParaRPr lang="en-US" sz="2200" dirty="0">
              <a:solidFill>
                <a:schemeClr val="tx1"/>
              </a:solidFill>
            </a:endParaRPr>
          </a:p>
          <a:p>
            <a:pPr marL="0" indent="0" algn="ctr">
              <a:buNone/>
            </a:pPr>
            <a:r>
              <a:rPr lang="en-US" sz="2200" dirty="0">
                <a:solidFill>
                  <a:schemeClr val="tx1"/>
                </a:solidFill>
              </a:rPr>
              <a:t>DE COLORES !</a:t>
            </a:r>
            <a:endParaRPr lang="en-US" sz="2200"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A223F9B-FB06-294E-A3D8-7921B8906AEF}" type="slidenum">
              <a:rPr lang="en-US" smtClean="0"/>
              <a:t>34</a:t>
            </a:fld>
            <a:endParaRPr lang="en-US" dirty="0"/>
          </a:p>
        </p:txBody>
      </p:sp>
      <p:sp>
        <p:nvSpPr>
          <p:cNvPr id="5" name="Title 4"/>
          <p:cNvSpPr>
            <a:spLocks noGrp="1"/>
          </p:cNvSpPr>
          <p:nvPr>
            <p:ph type="title"/>
          </p:nvPr>
        </p:nvSpPr>
        <p:spPr/>
        <p:txBody>
          <a:bodyPr>
            <a:normAutofit/>
          </a:bodyPr>
          <a:lstStyle/>
          <a:p>
            <a:r>
              <a:rPr lang="en-US" sz="2800" dirty="0"/>
              <a:t>CURSILLO</a:t>
            </a:r>
          </a:p>
        </p:txBody>
      </p:sp>
    </p:spTree>
    <p:extLst>
      <p:ext uri="{BB962C8B-B14F-4D97-AF65-F5344CB8AC3E}">
        <p14:creationId xmlns:p14="http://schemas.microsoft.com/office/powerpoint/2010/main" val="23363482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884103" y="2595842"/>
            <a:ext cx="5725206" cy="2834951"/>
          </a:xfrm>
        </p:spPr>
        <p:txBody>
          <a:bodyPr>
            <a:noAutofit/>
          </a:bodyPr>
          <a:lstStyle/>
          <a:p>
            <a:r>
              <a:rPr lang="en-US" sz="2400" b="0" dirty="0">
                <a:solidFill>
                  <a:schemeClr val="tx1"/>
                </a:solidFill>
              </a:rPr>
              <a:t/>
            </a:r>
            <a:br>
              <a:rPr lang="en-US" sz="2400" b="0" dirty="0">
                <a:solidFill>
                  <a:schemeClr val="tx1"/>
                </a:solidFill>
              </a:rPr>
            </a:br>
            <a:r>
              <a:rPr lang="en-US" sz="2400" b="0" dirty="0">
                <a:solidFill>
                  <a:schemeClr val="tx1"/>
                </a:solidFill>
              </a:rPr>
              <a:t>EDUARDO BONNÍN AGUILÓ</a:t>
            </a:r>
            <a:br>
              <a:rPr lang="en-US" sz="2400" b="0" dirty="0">
                <a:solidFill>
                  <a:schemeClr val="tx1"/>
                </a:solidFill>
              </a:rPr>
            </a:br>
            <a:r>
              <a:rPr lang="en-US" sz="2400" b="0" dirty="0">
                <a:solidFill>
                  <a:schemeClr val="tx1"/>
                </a:solidFill>
              </a:rPr>
              <a:t>SERVANT OF GOD PRAYER</a:t>
            </a:r>
            <a:br>
              <a:rPr lang="en-US" sz="2400" b="0" dirty="0">
                <a:solidFill>
                  <a:schemeClr val="tx1"/>
                </a:solidFill>
              </a:rPr>
            </a:br>
            <a:r>
              <a:rPr lang="en-US" sz="2400" b="0" dirty="0">
                <a:solidFill>
                  <a:schemeClr val="tx1"/>
                </a:solidFill>
              </a:rPr>
              <a:t/>
            </a:r>
            <a:br>
              <a:rPr lang="en-US" sz="2400" b="0" dirty="0">
                <a:solidFill>
                  <a:schemeClr val="tx1"/>
                </a:solidFill>
              </a:rPr>
            </a:br>
            <a:endParaRPr lang="en-US" sz="2400" b="0" dirty="0">
              <a:solidFill>
                <a:schemeClr val="tx1"/>
              </a:solidFill>
            </a:endParaRPr>
          </a:p>
        </p:txBody>
      </p:sp>
      <p:pic>
        <p:nvPicPr>
          <p:cNvPr id="5" name="Picture 4">
            <a:extLst>
              <a:ext uri="{FF2B5EF4-FFF2-40B4-BE49-F238E27FC236}">
                <a16:creationId xmlns:a16="http://schemas.microsoft.com/office/drawing/2014/main" id="{FDDE1192-DD0C-3140-BE26-C124D581211A}"/>
              </a:ext>
            </a:extLst>
          </p:cNvPr>
          <p:cNvPicPr>
            <a:picLocks noChangeAspect="1"/>
          </p:cNvPicPr>
          <p:nvPr/>
        </p:nvPicPr>
        <p:blipFill>
          <a:blip r:embed="rId3"/>
          <a:stretch>
            <a:fillRect/>
          </a:stretch>
        </p:blipFill>
        <p:spPr>
          <a:xfrm>
            <a:off x="379709" y="267629"/>
            <a:ext cx="2635966" cy="6478859"/>
          </a:xfrm>
          <a:prstGeom prst="rect">
            <a:avLst/>
          </a:prstGeom>
          <a:ln w="28575">
            <a:solidFill>
              <a:schemeClr val="accent1"/>
            </a:solidFill>
          </a:ln>
        </p:spPr>
      </p:pic>
      <p:sp>
        <p:nvSpPr>
          <p:cNvPr id="9" name="Slide Number Placeholder 8">
            <a:extLst>
              <a:ext uri="{FF2B5EF4-FFF2-40B4-BE49-F238E27FC236}">
                <a16:creationId xmlns:a16="http://schemas.microsoft.com/office/drawing/2014/main" id="{B0204D2E-4DFA-E24B-98F7-7242D2F754F7}"/>
              </a:ext>
            </a:extLst>
          </p:cNvPr>
          <p:cNvSpPr>
            <a:spLocks noGrp="1"/>
          </p:cNvSpPr>
          <p:nvPr>
            <p:ph type="sldNum" sz="quarter" idx="12"/>
          </p:nvPr>
        </p:nvSpPr>
        <p:spPr/>
        <p:txBody>
          <a:bodyPr/>
          <a:lstStyle/>
          <a:p>
            <a:fld id="{9A223F9B-FB06-294E-A3D8-7921B8906AEF}" type="slidenum">
              <a:rPr lang="en-US" smtClean="0"/>
              <a:t>35</a:t>
            </a:fld>
            <a:endParaRPr lang="en-US" dirty="0"/>
          </a:p>
        </p:txBody>
      </p:sp>
    </p:spTree>
    <p:extLst>
      <p:ext uri="{BB962C8B-B14F-4D97-AF65-F5344CB8AC3E}">
        <p14:creationId xmlns:p14="http://schemas.microsoft.com/office/powerpoint/2010/main" val="3195920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675467"/>
            <a:ext cx="7577666" cy="3450696"/>
          </a:xfrm>
        </p:spPr>
        <p:txBody>
          <a:bodyPr>
            <a:noAutofit/>
          </a:bodyPr>
          <a:lstStyle/>
          <a:p>
            <a:r>
              <a:rPr lang="en-US" sz="2200" dirty="0"/>
              <a:t>“STUDY OF THE CHARISM”</a:t>
            </a:r>
          </a:p>
          <a:p>
            <a:r>
              <a:rPr lang="en-US" sz="2200" dirty="0"/>
              <a:t>CHALLENGES IN AUTHENTICALLY FUNCTIONING</a:t>
            </a:r>
          </a:p>
          <a:p>
            <a:r>
              <a:rPr lang="en-US" sz="2200" dirty="0"/>
              <a:t>CHARISM AND ORGANIZATION</a:t>
            </a:r>
          </a:p>
          <a:p>
            <a:r>
              <a:rPr lang="en-US" sz="2200" dirty="0"/>
              <a:t>ORGANIZATION  CONSUMES OR CHOKES A CHARISM</a:t>
            </a:r>
          </a:p>
          <a:p>
            <a:r>
              <a:rPr lang="en-US" sz="2200" dirty="0"/>
              <a:t>CRITERION VS. NORMS AND/OR RULES</a:t>
            </a:r>
          </a:p>
          <a:p>
            <a:r>
              <a:rPr lang="en-US" sz="2200" dirty="0"/>
              <a:t>NORMS ABOVE THE CRITERION</a:t>
            </a:r>
          </a:p>
          <a:p>
            <a:endParaRPr lang="en-US" sz="2200" dirty="0"/>
          </a:p>
          <a:p>
            <a:endParaRPr lang="en-US" sz="2200" dirty="0"/>
          </a:p>
          <a:p>
            <a:endParaRPr lang="en-US" sz="2200" dirty="0"/>
          </a:p>
          <a:p>
            <a:endParaRPr lang="en-US" sz="2200" dirty="0"/>
          </a:p>
        </p:txBody>
      </p:sp>
      <p:sp>
        <p:nvSpPr>
          <p:cNvPr id="3" name="Title 2"/>
          <p:cNvSpPr>
            <a:spLocks noGrp="1"/>
          </p:cNvSpPr>
          <p:nvPr>
            <p:ph type="title"/>
          </p:nvPr>
        </p:nvSpPr>
        <p:spPr/>
        <p:txBody>
          <a:bodyPr>
            <a:normAutofit/>
          </a:bodyPr>
          <a:lstStyle/>
          <a:p>
            <a:r>
              <a:rPr lang="en-US" sz="2400" dirty="0"/>
              <a:t>INTRODUCTION</a:t>
            </a:r>
            <a:br>
              <a:rPr lang="en-US" sz="2400" dirty="0"/>
            </a:br>
            <a:endParaRPr lang="en-US" sz="2400" dirty="0"/>
          </a:p>
        </p:txBody>
      </p:sp>
      <p:sp>
        <p:nvSpPr>
          <p:cNvPr id="6" name="Footer Placeholder 5">
            <a:extLst>
              <a:ext uri="{FF2B5EF4-FFF2-40B4-BE49-F238E27FC236}">
                <a16:creationId xmlns:a16="http://schemas.microsoft.com/office/drawing/2014/main" id="{88AABF9A-9DB8-4046-A959-05A4372BF21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2BA10B7-A58B-FA44-8653-06BF4EAEDA8B}"/>
              </a:ext>
            </a:extLst>
          </p:cNvPr>
          <p:cNvSpPr>
            <a:spLocks noGrp="1"/>
          </p:cNvSpPr>
          <p:nvPr>
            <p:ph type="sldNum" sz="quarter" idx="12"/>
          </p:nvPr>
        </p:nvSpPr>
        <p:spPr/>
        <p:txBody>
          <a:bodyPr/>
          <a:lstStyle/>
          <a:p>
            <a:fld id="{9A223F9B-FB06-294E-A3D8-7921B8906AEF}" type="slidenum">
              <a:rPr lang="en-US" smtClean="0"/>
              <a:t>4</a:t>
            </a:fld>
            <a:endParaRPr lang="en-US" dirty="0"/>
          </a:p>
        </p:txBody>
      </p:sp>
    </p:spTree>
    <p:extLst>
      <p:ext uri="{BB962C8B-B14F-4D97-AF65-F5344CB8AC3E}">
        <p14:creationId xmlns:p14="http://schemas.microsoft.com/office/powerpoint/2010/main" val="1144828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675467"/>
            <a:ext cx="7577666" cy="3450696"/>
          </a:xfrm>
        </p:spPr>
        <p:txBody>
          <a:bodyPr>
            <a:noAutofit/>
          </a:bodyPr>
          <a:lstStyle/>
          <a:p>
            <a:r>
              <a:rPr lang="en-US" sz="2200" dirty="0"/>
              <a:t>THE WORD “CHARISM” MEANS “GIFT”.</a:t>
            </a:r>
          </a:p>
          <a:p>
            <a:r>
              <a:rPr lang="en-US" sz="2200" dirty="0"/>
              <a:t>EXTRAORDINARY GIFT.</a:t>
            </a:r>
          </a:p>
          <a:p>
            <a:r>
              <a:rPr lang="en-US" sz="2200" dirty="0"/>
              <a:t>GIVEN BY THE HOLY SPIRIT TO A BELIEVER.</a:t>
            </a:r>
          </a:p>
          <a:p>
            <a:r>
              <a:rPr lang="en-US" sz="2200" dirty="0"/>
              <a:t>FOR THE GOOD OF THE CHURCH </a:t>
            </a:r>
          </a:p>
          <a:p>
            <a:r>
              <a:rPr lang="en-US" sz="2200" dirty="0"/>
              <a:t>THE ESSENCE OF THE CHARISM OF CURSILLO IS: </a:t>
            </a:r>
          </a:p>
          <a:p>
            <a:pPr marL="0" indent="0">
              <a:buNone/>
            </a:pPr>
            <a:r>
              <a:rPr lang="en-US" sz="2200" dirty="0"/>
              <a:t>                                    GOD LOVES YOU!</a:t>
            </a:r>
          </a:p>
          <a:p>
            <a:r>
              <a:rPr lang="en-US" sz="2200" dirty="0"/>
              <a:t>THE CHARISM OF CURSILLO WAS BORN ON THE ISLAND OF MALLORCA, SPAIN IN THE 1940’S. </a:t>
            </a:r>
          </a:p>
        </p:txBody>
      </p:sp>
      <p:sp>
        <p:nvSpPr>
          <p:cNvPr id="3" name="Title 2"/>
          <p:cNvSpPr>
            <a:spLocks noGrp="1"/>
          </p:cNvSpPr>
          <p:nvPr>
            <p:ph type="title"/>
          </p:nvPr>
        </p:nvSpPr>
        <p:spPr/>
        <p:txBody>
          <a:bodyPr>
            <a:normAutofit/>
          </a:bodyPr>
          <a:lstStyle/>
          <a:p>
            <a:r>
              <a:rPr lang="en-US" sz="2400" dirty="0"/>
              <a:t>FOUNDATIONAL CHARISM</a:t>
            </a:r>
            <a:br>
              <a:rPr lang="en-US" sz="2400" dirty="0"/>
            </a:br>
            <a:endParaRPr lang="en-US" sz="2400" dirty="0"/>
          </a:p>
        </p:txBody>
      </p:sp>
      <p:sp>
        <p:nvSpPr>
          <p:cNvPr id="6" name="Footer Placeholder 5">
            <a:extLst>
              <a:ext uri="{FF2B5EF4-FFF2-40B4-BE49-F238E27FC236}">
                <a16:creationId xmlns:a16="http://schemas.microsoft.com/office/drawing/2014/main" id="{5B3A2C00-78FF-B44E-942A-5A3600E698F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9DD4168-80F1-8646-BE07-EE2DDE6C4520}"/>
              </a:ext>
            </a:extLst>
          </p:cNvPr>
          <p:cNvSpPr>
            <a:spLocks noGrp="1"/>
          </p:cNvSpPr>
          <p:nvPr>
            <p:ph type="sldNum" sz="quarter" idx="12"/>
          </p:nvPr>
        </p:nvSpPr>
        <p:spPr/>
        <p:txBody>
          <a:bodyPr/>
          <a:lstStyle/>
          <a:p>
            <a:fld id="{9A223F9B-FB06-294E-A3D8-7921B8906AEF}" type="slidenum">
              <a:rPr lang="en-US" smtClean="0"/>
              <a:t>5</a:t>
            </a:fld>
            <a:endParaRPr lang="en-US" dirty="0"/>
          </a:p>
        </p:txBody>
      </p:sp>
    </p:spTree>
    <p:extLst>
      <p:ext uri="{BB962C8B-B14F-4D97-AF65-F5344CB8AC3E}">
        <p14:creationId xmlns:p14="http://schemas.microsoft.com/office/powerpoint/2010/main" val="3695426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200" dirty="0"/>
              <a:t>HAVE THE SUFFICIENT CRITERION REGARDING WHAT NEEDS TO BE ORGANIZED.</a:t>
            </a:r>
          </a:p>
          <a:p>
            <a:r>
              <a:rPr lang="en-US" sz="2200" dirty="0"/>
              <a:t>KNOW THE TRUTH / CRITERION OF THE CHARISM. </a:t>
            </a:r>
          </a:p>
          <a:p>
            <a:r>
              <a:rPr lang="en-US" sz="2200" dirty="0"/>
              <a:t>AVOID DISTORTIONS, MANIPULATIONS, DIVERSIONS FROM THE TRUTH OF WHAT’S TO BE ORGANIZED.</a:t>
            </a:r>
          </a:p>
          <a:p>
            <a:pPr marL="0" indent="0">
              <a:buNone/>
            </a:pPr>
            <a:endParaRPr lang="en-US" sz="2200" dirty="0"/>
          </a:p>
          <a:p>
            <a:pPr marL="301943" lvl="1" indent="0">
              <a:buNone/>
            </a:pPr>
            <a:endParaRPr lang="en-US" sz="2200" dirty="0"/>
          </a:p>
          <a:p>
            <a:pPr marL="301943" lvl="1" indent="0">
              <a:buNone/>
            </a:pPr>
            <a:endParaRPr lang="en-US" sz="2200" dirty="0"/>
          </a:p>
        </p:txBody>
      </p:sp>
      <p:sp>
        <p:nvSpPr>
          <p:cNvPr id="3" name="Title 2"/>
          <p:cNvSpPr>
            <a:spLocks noGrp="1"/>
          </p:cNvSpPr>
          <p:nvPr>
            <p:ph type="title"/>
          </p:nvPr>
        </p:nvSpPr>
        <p:spPr/>
        <p:txBody>
          <a:bodyPr>
            <a:normAutofit/>
          </a:bodyPr>
          <a:lstStyle/>
          <a:p>
            <a:r>
              <a:rPr lang="en-US" sz="2400" dirty="0"/>
              <a:t>INTRODUCTION</a:t>
            </a:r>
            <a:br>
              <a:rPr lang="en-US" sz="2400" dirty="0"/>
            </a:br>
            <a:endParaRPr lang="en-US" sz="2400" dirty="0"/>
          </a:p>
        </p:txBody>
      </p:sp>
      <p:sp>
        <p:nvSpPr>
          <p:cNvPr id="6" name="Footer Placeholder 5">
            <a:extLst>
              <a:ext uri="{FF2B5EF4-FFF2-40B4-BE49-F238E27FC236}">
                <a16:creationId xmlns:a16="http://schemas.microsoft.com/office/drawing/2014/main" id="{E4CB426A-5430-1140-9E04-E2B4A87E1DF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12430D7-E10F-0D47-9256-70B8D2064408}"/>
              </a:ext>
            </a:extLst>
          </p:cNvPr>
          <p:cNvSpPr>
            <a:spLocks noGrp="1"/>
          </p:cNvSpPr>
          <p:nvPr>
            <p:ph type="sldNum" sz="quarter" idx="12"/>
          </p:nvPr>
        </p:nvSpPr>
        <p:spPr/>
        <p:txBody>
          <a:bodyPr/>
          <a:lstStyle/>
          <a:p>
            <a:fld id="{9A223F9B-FB06-294E-A3D8-7921B8906AEF}" type="slidenum">
              <a:rPr lang="en-US" smtClean="0"/>
              <a:t>6</a:t>
            </a:fld>
            <a:endParaRPr lang="en-US" dirty="0"/>
          </a:p>
        </p:txBody>
      </p:sp>
    </p:spTree>
    <p:extLst>
      <p:ext uri="{BB962C8B-B14F-4D97-AF65-F5344CB8AC3E}">
        <p14:creationId xmlns:p14="http://schemas.microsoft.com/office/powerpoint/2010/main" val="1778841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447350"/>
            <a:ext cx="7408333" cy="3965807"/>
          </a:xfrm>
        </p:spPr>
        <p:txBody>
          <a:bodyPr>
            <a:noAutofit/>
          </a:bodyPr>
          <a:lstStyle/>
          <a:p>
            <a:r>
              <a:rPr lang="en-US" sz="2200" dirty="0"/>
              <a:t>WHEN THERE ARE PEOPLE OF CRITERION, THE ORGANIZATION NEVER CONSUMES THE CHARISM, BUT RATHER THE CHARISM LIVES, GROWS, AND BEARS FRUIT </a:t>
            </a:r>
          </a:p>
          <a:p>
            <a:r>
              <a:rPr lang="en-US" sz="2200" dirty="0"/>
              <a:t>THE ULTIMATE CRITERION REGARDING CURSILLO, IS TO CONSIDER THAT CURSILLO IS MORE IMPORTANT THAN A CODE OF NORMS OR RULES USED TO CARRY OUT THE CURSILLO MOVEMENT.</a:t>
            </a:r>
          </a:p>
        </p:txBody>
      </p:sp>
      <p:sp>
        <p:nvSpPr>
          <p:cNvPr id="3" name="Title 2"/>
          <p:cNvSpPr>
            <a:spLocks noGrp="1"/>
          </p:cNvSpPr>
          <p:nvPr>
            <p:ph type="title"/>
          </p:nvPr>
        </p:nvSpPr>
        <p:spPr/>
        <p:txBody>
          <a:bodyPr>
            <a:normAutofit/>
          </a:bodyPr>
          <a:lstStyle/>
          <a:p>
            <a:r>
              <a:rPr lang="en-US" sz="2400" dirty="0"/>
              <a:t>INTRODUCTION</a:t>
            </a:r>
          </a:p>
        </p:txBody>
      </p:sp>
      <p:sp>
        <p:nvSpPr>
          <p:cNvPr id="6" name="Footer Placeholder 5">
            <a:extLst>
              <a:ext uri="{FF2B5EF4-FFF2-40B4-BE49-F238E27FC236}">
                <a16:creationId xmlns:a16="http://schemas.microsoft.com/office/drawing/2014/main" id="{56DBE6C2-E06B-EC49-8CE4-5517051C370C}"/>
              </a:ext>
            </a:extLst>
          </p:cNvPr>
          <p:cNvSpPr>
            <a:spLocks noGrp="1"/>
          </p:cNvSpPr>
          <p:nvPr>
            <p:ph type="ftr" sz="quarter" idx="11"/>
          </p:nvPr>
        </p:nvSpPr>
        <p:spPr>
          <a:xfrm>
            <a:off x="207685" y="6857999"/>
            <a:ext cx="3786691" cy="365125"/>
          </a:xfrm>
        </p:spPr>
        <p:txBody>
          <a:bodyPr/>
          <a:lstStyle/>
          <a:p>
            <a:endParaRPr lang="en-US" dirty="0"/>
          </a:p>
        </p:txBody>
      </p:sp>
      <p:sp>
        <p:nvSpPr>
          <p:cNvPr id="7" name="Slide Number Placeholder 6">
            <a:extLst>
              <a:ext uri="{FF2B5EF4-FFF2-40B4-BE49-F238E27FC236}">
                <a16:creationId xmlns:a16="http://schemas.microsoft.com/office/drawing/2014/main" id="{CFC43ACE-3C2D-2E47-9278-67022E926EE2}"/>
              </a:ext>
            </a:extLst>
          </p:cNvPr>
          <p:cNvSpPr>
            <a:spLocks noGrp="1"/>
          </p:cNvSpPr>
          <p:nvPr>
            <p:ph type="sldNum" sz="quarter" idx="12"/>
          </p:nvPr>
        </p:nvSpPr>
        <p:spPr/>
        <p:txBody>
          <a:bodyPr/>
          <a:lstStyle/>
          <a:p>
            <a:fld id="{9A223F9B-FB06-294E-A3D8-7921B8906AEF}" type="slidenum">
              <a:rPr lang="en-US" smtClean="0"/>
              <a:t>7</a:t>
            </a:fld>
            <a:endParaRPr lang="en-US" dirty="0"/>
          </a:p>
        </p:txBody>
      </p:sp>
    </p:spTree>
    <p:extLst>
      <p:ext uri="{BB962C8B-B14F-4D97-AF65-F5344CB8AC3E}">
        <p14:creationId xmlns:p14="http://schemas.microsoft.com/office/powerpoint/2010/main" val="3699588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1" y="2455332"/>
            <a:ext cx="8229600" cy="4159955"/>
          </a:xfrm>
        </p:spPr>
        <p:txBody>
          <a:bodyPr>
            <a:noAutofit/>
          </a:bodyPr>
          <a:lstStyle/>
          <a:p>
            <a:r>
              <a:rPr lang="en-US" sz="2200" dirty="0"/>
              <a:t>BRIEFLY REVIEW THE INTENT AND PURPOSE OF THE SECRETARIAT AND SCHOOL OF LEADERS</a:t>
            </a:r>
          </a:p>
          <a:p>
            <a:r>
              <a:rPr lang="en-US" sz="2200" dirty="0"/>
              <a:t>CURSILLO  FOUNDATIONAL CHARISM</a:t>
            </a:r>
          </a:p>
          <a:p>
            <a:r>
              <a:rPr lang="en-US" sz="2200" dirty="0"/>
              <a:t>CRITERION AND THE CHARISM</a:t>
            </a:r>
          </a:p>
          <a:p>
            <a:r>
              <a:rPr lang="en-US" sz="2200" dirty="0"/>
              <a:t>ESSENTIAL BOTH COMPLIMENTARY</a:t>
            </a:r>
          </a:p>
          <a:p>
            <a:r>
              <a:rPr lang="en-US" sz="2200" dirty="0"/>
              <a:t>DEPENDANT UPON EACH OTHER, NO AUTHORATATIVE POSITITION</a:t>
            </a:r>
          </a:p>
        </p:txBody>
      </p:sp>
      <p:sp>
        <p:nvSpPr>
          <p:cNvPr id="3" name="Title 2"/>
          <p:cNvSpPr>
            <a:spLocks noGrp="1"/>
          </p:cNvSpPr>
          <p:nvPr>
            <p:ph type="title"/>
          </p:nvPr>
        </p:nvSpPr>
        <p:spPr/>
        <p:txBody>
          <a:bodyPr>
            <a:normAutofit/>
          </a:bodyPr>
          <a:lstStyle/>
          <a:p>
            <a:r>
              <a:rPr lang="en-US" sz="2400" dirty="0"/>
              <a:t>SECRETARIAT AND SCHOOL OF LEADERS </a:t>
            </a:r>
            <a:br>
              <a:rPr lang="en-US" sz="2400" dirty="0"/>
            </a:br>
            <a:r>
              <a:rPr lang="en-US" sz="2400" dirty="0"/>
              <a:t>REACHING A UNITY OF PURPOSE &amp; UNDERSTANDING</a:t>
            </a:r>
            <a:br>
              <a:rPr lang="en-US" sz="2400" dirty="0"/>
            </a:br>
            <a:endParaRPr lang="en-US" sz="2400" dirty="0"/>
          </a:p>
        </p:txBody>
      </p:sp>
      <p:sp>
        <p:nvSpPr>
          <p:cNvPr id="6" name="Footer Placeholder 5">
            <a:extLst>
              <a:ext uri="{FF2B5EF4-FFF2-40B4-BE49-F238E27FC236}">
                <a16:creationId xmlns:a16="http://schemas.microsoft.com/office/drawing/2014/main" id="{81D5A898-2E08-F045-B696-3B6CAB78203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3D59D80-01C1-9C4C-9299-3A50D33DCEB8}"/>
              </a:ext>
            </a:extLst>
          </p:cNvPr>
          <p:cNvSpPr>
            <a:spLocks noGrp="1"/>
          </p:cNvSpPr>
          <p:nvPr>
            <p:ph type="sldNum" sz="quarter" idx="12"/>
          </p:nvPr>
        </p:nvSpPr>
        <p:spPr/>
        <p:txBody>
          <a:bodyPr/>
          <a:lstStyle/>
          <a:p>
            <a:fld id="{9A223F9B-FB06-294E-A3D8-7921B8906AEF}" type="slidenum">
              <a:rPr lang="en-US" smtClean="0"/>
              <a:t>8</a:t>
            </a:fld>
            <a:endParaRPr lang="en-US" dirty="0"/>
          </a:p>
        </p:txBody>
      </p:sp>
      <p:sp>
        <p:nvSpPr>
          <p:cNvPr id="4" name="TextBox 3"/>
          <p:cNvSpPr txBox="1"/>
          <p:nvPr/>
        </p:nvSpPr>
        <p:spPr>
          <a:xfrm>
            <a:off x="-2540000" y="20828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470458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005811"/>
            <a:ext cx="8686800" cy="4086069"/>
          </a:xfrm>
        </p:spPr>
        <p:txBody>
          <a:bodyPr>
            <a:noAutofit/>
          </a:bodyPr>
          <a:lstStyle/>
          <a:p>
            <a:r>
              <a:rPr lang="en-US" sz="2200" dirty="0"/>
              <a:t>SERVICE UNIT</a:t>
            </a:r>
          </a:p>
          <a:p>
            <a:r>
              <a:rPr lang="en-US" sz="2200" dirty="0"/>
              <a:t>PROPER FUNCTION OF SCHOOL OF LEADERS/CURSILLO MOVEMENT</a:t>
            </a:r>
          </a:p>
          <a:p>
            <a:r>
              <a:rPr lang="en-US" sz="2200" dirty="0"/>
              <a:t>SUMMIT GROUP REUNION</a:t>
            </a:r>
          </a:p>
          <a:p>
            <a:r>
              <a:rPr lang="en-US" sz="2200" dirty="0"/>
              <a:t>ORIENTATE, ANIMATE, SERVE CURSILLO MOVEMENT</a:t>
            </a:r>
          </a:p>
          <a:p>
            <a:r>
              <a:rPr lang="en-US" sz="2200" dirty="0"/>
              <a:t>CLERGY/LAITY/MEN/WOMEN</a:t>
            </a:r>
          </a:p>
          <a:p>
            <a:r>
              <a:rPr lang="en-US" sz="2200" dirty="0"/>
              <a:t>LOOK AFTER THE THREE PHASES</a:t>
            </a:r>
          </a:p>
          <a:p>
            <a:r>
              <a:rPr lang="en-US" sz="2200" dirty="0"/>
              <a:t>UNITY OF MESSAGE AND THE FREEDOM OF CURSILLISTAS</a:t>
            </a:r>
          </a:p>
          <a:p>
            <a:r>
              <a:rPr lang="en-US" sz="2200" dirty="0"/>
              <a:t>LAY DIRECTOR, SPIRITUAL ADVISOR, CHAIRS (PRE, 3-DAY,POST, SOL), TREASURER, AND SECRETARY</a:t>
            </a:r>
          </a:p>
          <a:p>
            <a:r>
              <a:rPr lang="en-US" sz="2200" dirty="0"/>
              <a:t>NOT A PLACE FOR PRESTIGE , POWER, OR CONTROL</a:t>
            </a:r>
          </a:p>
          <a:p>
            <a:pPr marL="0" indent="0">
              <a:buNone/>
            </a:pPr>
            <a:endParaRPr lang="en-US" sz="2200" dirty="0"/>
          </a:p>
          <a:p>
            <a:endParaRPr lang="en-US" sz="2200" dirty="0"/>
          </a:p>
        </p:txBody>
      </p:sp>
      <p:sp>
        <p:nvSpPr>
          <p:cNvPr id="3" name="Title 2"/>
          <p:cNvSpPr>
            <a:spLocks noGrp="1"/>
          </p:cNvSpPr>
          <p:nvPr>
            <p:ph type="title"/>
          </p:nvPr>
        </p:nvSpPr>
        <p:spPr/>
        <p:txBody>
          <a:bodyPr>
            <a:normAutofit/>
          </a:bodyPr>
          <a:lstStyle/>
          <a:p>
            <a:r>
              <a:rPr lang="en-US" sz="2400" dirty="0"/>
              <a:t>SECRETARIAT</a:t>
            </a:r>
            <a:br>
              <a:rPr lang="en-US" sz="2400" dirty="0"/>
            </a:br>
            <a:r>
              <a:rPr lang="en-US" sz="2400" dirty="0"/>
              <a:t> </a:t>
            </a:r>
          </a:p>
        </p:txBody>
      </p:sp>
      <p:sp>
        <p:nvSpPr>
          <p:cNvPr id="6" name="Footer Placeholder 5">
            <a:extLst>
              <a:ext uri="{FF2B5EF4-FFF2-40B4-BE49-F238E27FC236}">
                <a16:creationId xmlns:a16="http://schemas.microsoft.com/office/drawing/2014/main" id="{7288B11C-DD31-4641-B23E-A937DFB5EB6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BD480FD-D10D-2144-9785-3F93A4897DC7}"/>
              </a:ext>
            </a:extLst>
          </p:cNvPr>
          <p:cNvSpPr>
            <a:spLocks noGrp="1"/>
          </p:cNvSpPr>
          <p:nvPr>
            <p:ph type="sldNum" sz="quarter" idx="12"/>
          </p:nvPr>
        </p:nvSpPr>
        <p:spPr/>
        <p:txBody>
          <a:bodyPr/>
          <a:lstStyle/>
          <a:p>
            <a:fld id="{9A223F9B-FB06-294E-A3D8-7921B8906AEF}" type="slidenum">
              <a:rPr lang="en-US" smtClean="0"/>
              <a:t>9</a:t>
            </a:fld>
            <a:endParaRPr lang="en-US" dirty="0"/>
          </a:p>
        </p:txBody>
      </p:sp>
    </p:spTree>
    <p:extLst>
      <p:ext uri="{BB962C8B-B14F-4D97-AF65-F5344CB8AC3E}">
        <p14:creationId xmlns:p14="http://schemas.microsoft.com/office/powerpoint/2010/main" val="31371087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28628</TotalTime>
  <Words>5291</Words>
  <Application>Microsoft Office PowerPoint</Application>
  <PresentationFormat>On-screen Show (4:3)</PresentationFormat>
  <Paragraphs>734</Paragraphs>
  <Slides>35</Slides>
  <Notes>34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Candara</vt:lpstr>
      <vt:lpstr>Symbol</vt:lpstr>
      <vt:lpstr>Waveform</vt:lpstr>
      <vt:lpstr>SECRETARIAT AND SCHOOL OF LEADERS  “REACHING A UNITY OF PURPOSE &amp; UNDERSTANDING”</vt:lpstr>
      <vt:lpstr>INTRODUCTION </vt:lpstr>
      <vt:lpstr>INTRODUCTION</vt:lpstr>
      <vt:lpstr>INTRODUCTION </vt:lpstr>
      <vt:lpstr>FOUNDATIONAL CHARISM </vt:lpstr>
      <vt:lpstr>INTRODUCTION </vt:lpstr>
      <vt:lpstr>INTRODUCTION</vt:lpstr>
      <vt:lpstr>SECRETARIAT AND SCHOOL OF LEADERS  REACHING A UNITY OF PURPOSE &amp; UNDERSTANDING </vt:lpstr>
      <vt:lpstr>SECRETARIAT  </vt:lpstr>
      <vt:lpstr>SECRETARIAT </vt:lpstr>
      <vt:lpstr>SECRETARIAT / SCHOOL OF LEADERS </vt:lpstr>
      <vt:lpstr>SCHOOL OF LEADERS </vt:lpstr>
      <vt:lpstr>CURSILLO FOUNDATIONAL CHARISM </vt:lpstr>
      <vt:lpstr>CURSILLO FOUNDATIONAL CHARISM </vt:lpstr>
      <vt:lpstr>CURSILLO FOUNDATIONAL CHARISM </vt:lpstr>
      <vt:lpstr>CURSILLO FOUNDATIONAL CHARISM  ONE FOUNDER </vt:lpstr>
      <vt:lpstr>   CURSILLO FOUNDATIONAL CHARISM  ECCLESIAL MOVEMEMT OF LAY INITIATIVE   </vt:lpstr>
      <vt:lpstr>CURSILLO FOUNDATIONAL CHARISM ESSENCE AND DIVINE PURPOSE </vt:lpstr>
      <vt:lpstr>CURSILLO FOUNDATIONAL CHARISM  ESSENCE AND DIVINE PURPOSE </vt:lpstr>
      <vt:lpstr> CURSILLO FOUNDATIONAL CHARISM  ESSENCE AND DIVINE PURPOSE  </vt:lpstr>
      <vt:lpstr>CURSILLO FOUNDATIONAL CHARISM  ESSENCE AND DIVINE PURPOSE  </vt:lpstr>
      <vt:lpstr> CURSILLO FOUNDATIONAL CHARISM  METHOD IN LIGHT OF THE CHARISM   </vt:lpstr>
      <vt:lpstr>   CURSILLO FOUNDATIONAL CHARISM METHOD IN LIGHT OF THE CHARISM  </vt:lpstr>
      <vt:lpstr>CURSILLO FOUNDATIONAL CHARISM  KERYGMATIC APPROACH   </vt:lpstr>
      <vt:lpstr>CURSILLO FOUNDATIONAL CHARISM KERYGMATIC APPROACH  </vt:lpstr>
      <vt:lpstr>CURSILLO FOUNDATIONAL CHARISM  GRACE </vt:lpstr>
      <vt:lpstr>CURSILLO FOUNDATIONAL CHARISM   THE TRIPLE ENCOUNTER </vt:lpstr>
      <vt:lpstr>CURSILLO FOUNDATIONAL CHARISM   THE PERSON OF CURSILLO </vt:lpstr>
      <vt:lpstr>CURSILLO FOUNDATIONAL CHARISM THE PERSON OF CURSILLO </vt:lpstr>
      <vt:lpstr>CURSILLO FOUNDATIONAL CHARISM   LEAVENING ENVIRONMENTS WITH THE GOSPEL </vt:lpstr>
      <vt:lpstr>CRITERION</vt:lpstr>
      <vt:lpstr>SECRETARIAT / SCHOOL OF LEADERS UNITY OF PURPOSE AND UNDERSTANDING REVIEW </vt:lpstr>
      <vt:lpstr>RECOMMENDATIONS </vt:lpstr>
      <vt:lpstr>CURSILLO</vt:lpstr>
      <vt:lpstr> EDUARDO BONNÍN AGUILÓ SERVANT OF GOD PRAYER  </vt:lpstr>
    </vt:vector>
  </TitlesOfParts>
  <Manager/>
  <Company>National Cursillo Movement</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Encounter Rollo</dc:title>
  <dc:subject>Reaching a Unity of Purpose &amp; Understanding</dc:subject>
  <dc:creator>John Ciliberti, Region 6 Coordinator</dc:creator>
  <cp:keywords/>
  <dc:description/>
  <cp:lastModifiedBy>Hoang Tran</cp:lastModifiedBy>
  <cp:revision>361</cp:revision>
  <dcterms:created xsi:type="dcterms:W3CDTF">2018-07-24T01:01:15Z</dcterms:created>
  <dcterms:modified xsi:type="dcterms:W3CDTF">2018-08-29T03:32:14Z</dcterms:modified>
  <cp:category/>
</cp:coreProperties>
</file>